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5"/>
  </p:notesMasterIdLst>
  <p:sldIdLst>
    <p:sldId id="824" r:id="rId2"/>
    <p:sldId id="825" r:id="rId3"/>
    <p:sldId id="826" r:id="rId4"/>
    <p:sldId id="827" r:id="rId5"/>
    <p:sldId id="828" r:id="rId6"/>
    <p:sldId id="810" r:id="rId7"/>
    <p:sldId id="811" r:id="rId8"/>
    <p:sldId id="812" r:id="rId9"/>
    <p:sldId id="813" r:id="rId10"/>
    <p:sldId id="814" r:id="rId11"/>
    <p:sldId id="815" r:id="rId12"/>
    <p:sldId id="816" r:id="rId13"/>
    <p:sldId id="817" r:id="rId14"/>
    <p:sldId id="818" r:id="rId15"/>
    <p:sldId id="819" r:id="rId16"/>
    <p:sldId id="820" r:id="rId17"/>
    <p:sldId id="821" r:id="rId18"/>
    <p:sldId id="822" r:id="rId19"/>
    <p:sldId id="823" r:id="rId20"/>
    <p:sldId id="829" r:id="rId21"/>
    <p:sldId id="830" r:id="rId22"/>
    <p:sldId id="831" r:id="rId23"/>
    <p:sldId id="832" r:id="rId24"/>
    <p:sldId id="833" r:id="rId25"/>
    <p:sldId id="834" r:id="rId26"/>
    <p:sldId id="835" r:id="rId27"/>
    <p:sldId id="836" r:id="rId28"/>
    <p:sldId id="837" r:id="rId29"/>
    <p:sldId id="838" r:id="rId30"/>
    <p:sldId id="839" r:id="rId31"/>
    <p:sldId id="840" r:id="rId32"/>
    <p:sldId id="841" r:id="rId33"/>
    <p:sldId id="842" r:id="rId34"/>
    <p:sldId id="843" r:id="rId35"/>
    <p:sldId id="844" r:id="rId36"/>
    <p:sldId id="845" r:id="rId37"/>
    <p:sldId id="846" r:id="rId38"/>
    <p:sldId id="847" r:id="rId39"/>
    <p:sldId id="848" r:id="rId40"/>
    <p:sldId id="849" r:id="rId41"/>
    <p:sldId id="850" r:id="rId42"/>
    <p:sldId id="851" r:id="rId43"/>
    <p:sldId id="852" r:id="rId44"/>
    <p:sldId id="853" r:id="rId45"/>
    <p:sldId id="854" r:id="rId46"/>
    <p:sldId id="855" r:id="rId47"/>
    <p:sldId id="856" r:id="rId48"/>
    <p:sldId id="857" r:id="rId49"/>
    <p:sldId id="858" r:id="rId50"/>
    <p:sldId id="859" r:id="rId51"/>
    <p:sldId id="860" r:id="rId52"/>
    <p:sldId id="861" r:id="rId53"/>
    <p:sldId id="862" r:id="rId54"/>
    <p:sldId id="863" r:id="rId55"/>
    <p:sldId id="864" r:id="rId56"/>
    <p:sldId id="865" r:id="rId57"/>
    <p:sldId id="866" r:id="rId58"/>
    <p:sldId id="867" r:id="rId59"/>
    <p:sldId id="868" r:id="rId60"/>
    <p:sldId id="869" r:id="rId61"/>
    <p:sldId id="870" r:id="rId62"/>
    <p:sldId id="871" r:id="rId63"/>
    <p:sldId id="872" r:id="rId64"/>
    <p:sldId id="873" r:id="rId65"/>
    <p:sldId id="874" r:id="rId66"/>
    <p:sldId id="875" r:id="rId67"/>
    <p:sldId id="876" r:id="rId68"/>
    <p:sldId id="877" r:id="rId69"/>
    <p:sldId id="878" r:id="rId70"/>
    <p:sldId id="879" r:id="rId71"/>
    <p:sldId id="880" r:id="rId72"/>
    <p:sldId id="881" r:id="rId73"/>
    <p:sldId id="882" r:id="rId74"/>
    <p:sldId id="883" r:id="rId75"/>
    <p:sldId id="884" r:id="rId76"/>
    <p:sldId id="885" r:id="rId77"/>
    <p:sldId id="886" r:id="rId78"/>
    <p:sldId id="887" r:id="rId79"/>
    <p:sldId id="888" r:id="rId80"/>
    <p:sldId id="889" r:id="rId81"/>
    <p:sldId id="890" r:id="rId82"/>
    <p:sldId id="891" r:id="rId83"/>
    <p:sldId id="892" r:id="rId84"/>
    <p:sldId id="893" r:id="rId85"/>
    <p:sldId id="894" r:id="rId86"/>
    <p:sldId id="895" r:id="rId87"/>
    <p:sldId id="896" r:id="rId88"/>
    <p:sldId id="897" r:id="rId89"/>
    <p:sldId id="898" r:id="rId90"/>
    <p:sldId id="899" r:id="rId91"/>
    <p:sldId id="900" r:id="rId92"/>
    <p:sldId id="901" r:id="rId93"/>
    <p:sldId id="902" r:id="rId94"/>
    <p:sldId id="903" r:id="rId95"/>
    <p:sldId id="904" r:id="rId96"/>
    <p:sldId id="905" r:id="rId97"/>
    <p:sldId id="906" r:id="rId98"/>
    <p:sldId id="907" r:id="rId99"/>
    <p:sldId id="908" r:id="rId100"/>
    <p:sldId id="909" r:id="rId101"/>
    <p:sldId id="910" r:id="rId102"/>
    <p:sldId id="911" r:id="rId103"/>
    <p:sldId id="912" r:id="rId104"/>
    <p:sldId id="913" r:id="rId105"/>
    <p:sldId id="914" r:id="rId106"/>
    <p:sldId id="915" r:id="rId107"/>
    <p:sldId id="916" r:id="rId108"/>
    <p:sldId id="917" r:id="rId109"/>
    <p:sldId id="918" r:id="rId110"/>
    <p:sldId id="919" r:id="rId111"/>
    <p:sldId id="920" r:id="rId112"/>
    <p:sldId id="921" r:id="rId113"/>
    <p:sldId id="922" r:id="rId114"/>
    <p:sldId id="923" r:id="rId115"/>
    <p:sldId id="924" r:id="rId116"/>
    <p:sldId id="925" r:id="rId117"/>
    <p:sldId id="926" r:id="rId118"/>
    <p:sldId id="927" r:id="rId119"/>
    <p:sldId id="928" r:id="rId120"/>
    <p:sldId id="929" r:id="rId121"/>
    <p:sldId id="930" r:id="rId122"/>
    <p:sldId id="931" r:id="rId123"/>
    <p:sldId id="932" r:id="rId124"/>
    <p:sldId id="933" r:id="rId125"/>
    <p:sldId id="934" r:id="rId126"/>
    <p:sldId id="935" r:id="rId127"/>
    <p:sldId id="936" r:id="rId128"/>
    <p:sldId id="937" r:id="rId129"/>
    <p:sldId id="938" r:id="rId130"/>
    <p:sldId id="939" r:id="rId131"/>
    <p:sldId id="940" r:id="rId132"/>
    <p:sldId id="941" r:id="rId133"/>
    <p:sldId id="942" r:id="rId134"/>
    <p:sldId id="943" r:id="rId135"/>
    <p:sldId id="944" r:id="rId136"/>
    <p:sldId id="945" r:id="rId137"/>
    <p:sldId id="946" r:id="rId138"/>
    <p:sldId id="947" r:id="rId139"/>
    <p:sldId id="948" r:id="rId140"/>
    <p:sldId id="949" r:id="rId141"/>
    <p:sldId id="950" r:id="rId142"/>
    <p:sldId id="951" r:id="rId143"/>
    <p:sldId id="952" r:id="rId144"/>
    <p:sldId id="953" r:id="rId145"/>
    <p:sldId id="954" r:id="rId146"/>
    <p:sldId id="955" r:id="rId147"/>
    <p:sldId id="956" r:id="rId148"/>
    <p:sldId id="957" r:id="rId149"/>
    <p:sldId id="958" r:id="rId150"/>
    <p:sldId id="959" r:id="rId151"/>
    <p:sldId id="960" r:id="rId152"/>
    <p:sldId id="961" r:id="rId153"/>
    <p:sldId id="962" r:id="rId15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E2CA"/>
          </a:solidFill>
        </a:fill>
      </a:tcStyle>
    </a:wholeTbl>
    <a:band2H>
      <a:tcTxStyle/>
      <a:tcStyle>
        <a:tcBdr/>
        <a:fill>
          <a:solidFill>
            <a:srgbClr val="FCF1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3D6"/>
          </a:solidFill>
        </a:fill>
      </a:tcStyle>
    </a:wholeTbl>
    <a:band2H>
      <a:tcTxStyle/>
      <a:tcStyle>
        <a:tcBdr/>
        <a:fill>
          <a:solidFill>
            <a:srgbClr val="FAEA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ECE"/>
          </a:solidFill>
        </a:fill>
      </a:tcStyle>
    </a:wholeTbl>
    <a:band2H>
      <a:tcTxStyle/>
      <a:tcStyle>
        <a:tcBdr/>
        <a:fill>
          <a:solidFill>
            <a:srgbClr val="F5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883"/>
  </p:normalViewPr>
  <p:slideViewPr>
    <p:cSldViewPr snapToGrid="0" snapToObjects="1">
      <p:cViewPr varScale="1">
        <p:scale>
          <a:sx n="79" d="100"/>
          <a:sy n="79" d="100"/>
        </p:scale>
        <p:origin x="1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56860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94067.htm" TargetMode="External"/><Relationship Id="rId7" Type="http://schemas.openxmlformats.org/officeDocument/2006/relationships/hyperlink" Target="http://baike.baidu.com/view/375669.htm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3408711.htm" TargetMode="External"/><Relationship Id="rId5" Type="http://schemas.openxmlformats.org/officeDocument/2006/relationships/hyperlink" Target="http://baike.baidu.com/view/4866.htm" TargetMode="External"/><Relationship Id="rId4" Type="http://schemas.openxmlformats.org/officeDocument/2006/relationships/hyperlink" Target="http://baike.baidu.com/view/11269.htm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4656.htm" TargetMode="External"/><Relationship Id="rId13" Type="http://schemas.openxmlformats.org/officeDocument/2006/relationships/hyperlink" Target="http://zh.wikipedia.org/wiki/%E6%91%84%E5%8A%A8%E7%90%86%E8%AE%BA" TargetMode="External"/><Relationship Id="rId18" Type="http://schemas.openxmlformats.org/officeDocument/2006/relationships/hyperlink" Target="http://zh.wikipedia.org/wiki/%E6%8B%BF%E7%A0%B4%E4%BB%91" TargetMode="External"/><Relationship Id="rId3" Type="http://schemas.openxmlformats.org/officeDocument/2006/relationships/hyperlink" Target="http://baike.baidu.com/view/4866.htm" TargetMode="External"/><Relationship Id="rId7" Type="http://schemas.openxmlformats.org/officeDocument/2006/relationships/hyperlink" Target="http://baike.baidu.com/view/255341.htm" TargetMode="External"/><Relationship Id="rId12" Type="http://schemas.openxmlformats.org/officeDocument/2006/relationships/hyperlink" Target="http://zh.wikipedia.org/wiki/1802%E5%B9%B4" TargetMode="External"/><Relationship Id="rId17" Type="http://schemas.openxmlformats.org/officeDocument/2006/relationships/hyperlink" Target="http://zh.wikipedia.org/wiki/%E8%89%BE%E8%90%A8%E5%85%8B%C2%B7%E7%89%9B%E9%A1%BF" TargetMode="External"/><Relationship Id="rId2" Type="http://schemas.openxmlformats.org/officeDocument/2006/relationships/slide" Target="../slides/slide104.xml"/><Relationship Id="rId16" Type="http://schemas.openxmlformats.org/officeDocument/2006/relationships/hyperlink" Target="http://zh.wikipedia.org/wiki/1825%E5%B9%B4" TargetMode="External"/><Relationship Id="rId20" Type="http://schemas.openxmlformats.org/officeDocument/2006/relationships/hyperlink" Target="http://zh.wikipedia.org/wiki/%E7%BA%A6%E7%91%9F%E5%A4%AB%C2%B7%E8%B7%AF%E6%98%93%E6%96%AF%C2%B7%E6%8B%89%E6%A0%BC%E6%9C%97%E6%97%A5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325091.htm" TargetMode="External"/><Relationship Id="rId11" Type="http://schemas.openxmlformats.org/officeDocument/2006/relationships/hyperlink" Target="http://zh.wikipedia.org/wiki/%E6%BD%AE%E6%B1%90" TargetMode="External"/><Relationship Id="rId5" Type="http://schemas.openxmlformats.org/officeDocument/2006/relationships/hyperlink" Target="http://baike.baidu.com/view/126730.htm" TargetMode="External"/><Relationship Id="rId15" Type="http://schemas.openxmlformats.org/officeDocument/2006/relationships/hyperlink" Target="http://zh.wikipedia.org/wiki/%E4%B8%89%E4%BD%93%E9%97%AE%E9%A2%98" TargetMode="External"/><Relationship Id="rId10" Type="http://schemas.openxmlformats.org/officeDocument/2006/relationships/hyperlink" Target="http://zh.wikipedia.org/wiki/1799%E5%B9%B4" TargetMode="External"/><Relationship Id="rId19" Type="http://schemas.openxmlformats.org/officeDocument/2006/relationships/hyperlink" Target="http://zh.wikipedia.org/wiki/%E4%B8%8A%E5%B8%9D" TargetMode="External"/><Relationship Id="rId4" Type="http://schemas.openxmlformats.org/officeDocument/2006/relationships/hyperlink" Target="http://baike.baidu.com/view/91020.htm" TargetMode="External"/><Relationship Id="rId9" Type="http://schemas.openxmlformats.org/officeDocument/2006/relationships/hyperlink" Target="http://baike.baidu.com/view/85250.htm" TargetMode="External"/><Relationship Id="rId14" Type="http://schemas.openxmlformats.org/officeDocument/2006/relationships/hyperlink" Target="http://zh.wikipedia.org/wiki/%E6%9C%A8%E6%98%9F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FCB74D03-4B6B-4DD8-AF4B-576A2FA0C08D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6515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0" name="Shape 1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18世纪中叶，法国数学家傅里叶在研究热传导问题时，找到了三角函数的无限线性组合表示有限区间上的一般函数的方法，即把函数展开成三角级数。</a:t>
            </a:r>
          </a:p>
        </p:txBody>
      </p:sp>
    </p:spTree>
    <p:extLst>
      <p:ext uri="{BB962C8B-B14F-4D97-AF65-F5344CB8AC3E}">
        <p14:creationId xmlns:p14="http://schemas.microsoft.com/office/powerpoint/2010/main" val="38992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2" name="Shape 1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简单的周期现象，简谐振动。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一个周期运动，物理学上可以分成若干个简谐振动的叠加：</a:t>
            </a:r>
          </a:p>
        </p:txBody>
      </p:sp>
    </p:spTree>
    <p:extLst>
      <p:ext uri="{BB962C8B-B14F-4D97-AF65-F5344CB8AC3E}">
        <p14:creationId xmlns:p14="http://schemas.microsoft.com/office/powerpoint/2010/main" val="2836475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2" name="Shape 1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 i="1">
                <a:latin typeface="Calibri"/>
                <a:ea typeface="Calibri"/>
                <a:cs typeface="Calibri"/>
                <a:sym typeface="Calibri"/>
              </a:defRPr>
            </a:pPr>
            <a:r>
              <a:t>u( t ) </a:t>
            </a:r>
            <a:r>
              <a:rPr i="0"/>
              <a:t>不同频率正弦波分量的叠加过程</a:t>
            </a:r>
          </a:p>
        </p:txBody>
      </p:sp>
    </p:spTree>
    <p:extLst>
      <p:ext uri="{BB962C8B-B14F-4D97-AF65-F5344CB8AC3E}">
        <p14:creationId xmlns:p14="http://schemas.microsoft.com/office/powerpoint/2010/main" val="1378904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8" name="Shape 1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对于非周期函数,如果函数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𝑓(𝑥)</a:t>
            </a:r>
            <a:r>
              <a:t>只在区间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[−𝜋,𝜋]</a:t>
            </a:r>
            <a:r>
              <a:t> 上,也可展开成傅氏级数.</a:t>
            </a:r>
          </a:p>
          <a:p>
            <a:pPr defTabSz="914400">
              <a:defRPr sz="1200">
                <a:latin typeface="楷体"/>
                <a:ea typeface="楷体"/>
                <a:cs typeface="楷体"/>
                <a:sym typeface="楷体"/>
              </a:defRPr>
            </a:pPr>
            <a:r>
              <a:t>周期延拓</a:t>
            </a:r>
          </a:p>
        </p:txBody>
      </p:sp>
    </p:spTree>
    <p:extLst>
      <p:ext uri="{BB962C8B-B14F-4D97-AF65-F5344CB8AC3E}">
        <p14:creationId xmlns:p14="http://schemas.microsoft.com/office/powerpoint/2010/main" val="3581698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0" name="Shape 14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8个白点，就是我们要去掉的频率</a:t>
            </a:r>
          </a:p>
        </p:txBody>
      </p:sp>
    </p:spTree>
    <p:extLst>
      <p:ext uri="{BB962C8B-B14F-4D97-AF65-F5344CB8AC3E}">
        <p14:creationId xmlns:p14="http://schemas.microsoft.com/office/powerpoint/2010/main" val="506300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1" name="Shape 3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加快离散傅立叶变换的速度</a:t>
            </a:r>
          </a:p>
          <a:p>
            <a:pPr defTabSz="914400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计算中有很多重复的内容</a:t>
            </a:r>
          </a:p>
          <a:p>
            <a:pPr defTabSz="914400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Cooley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和</a:t>
            </a:r>
            <a:r>
              <a:t>tukey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于</a:t>
            </a:r>
            <a:r>
              <a:t>1965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年提出：</a:t>
            </a:r>
          </a:p>
          <a:p>
            <a:pPr lvl="1" indent="457200"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将原始的</a:t>
            </a:r>
            <a:r>
              <a:t>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点序列依次分解为一系列短序列；</a:t>
            </a:r>
          </a:p>
          <a:p>
            <a:pPr lvl="1" indent="457200"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求出这些短序列的离散傅立叶变换；</a:t>
            </a:r>
          </a:p>
          <a:p>
            <a:pPr lvl="1" indent="457200"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组合出所需的变换值；</a:t>
            </a:r>
          </a:p>
          <a:p>
            <a:pPr lvl="1" indent="457200"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计算量（乘除法）：</a:t>
            </a:r>
          </a:p>
        </p:txBody>
      </p:sp>
    </p:spTree>
    <p:extLst>
      <p:ext uri="{BB962C8B-B14F-4D97-AF65-F5344CB8AC3E}">
        <p14:creationId xmlns:p14="http://schemas.microsoft.com/office/powerpoint/2010/main" val="31197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7" name="Shape 3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假定</a:t>
            </a:r>
            <a:r>
              <a:t>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为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的正整数幂：</a:t>
            </a:r>
          </a:p>
        </p:txBody>
      </p:sp>
    </p:spTree>
    <p:extLst>
      <p:ext uri="{BB962C8B-B14F-4D97-AF65-F5344CB8AC3E}">
        <p14:creationId xmlns:p14="http://schemas.microsoft.com/office/powerpoint/2010/main" val="701451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那如果取</a:t>
            </a:r>
            <a:r>
              <a:rPr>
                <a:latin typeface="Times"/>
                <a:ea typeface="Times"/>
                <a:cs typeface="Times"/>
                <a:sym typeface="Times"/>
              </a:rPr>
              <a:t>𝑀,𝑀+1,⋯,2𝑀−1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怎么算？</a:t>
            </a:r>
          </a:p>
        </p:txBody>
      </p:sp>
    </p:spTree>
    <p:extLst>
      <p:ext uri="{BB962C8B-B14F-4D97-AF65-F5344CB8AC3E}">
        <p14:creationId xmlns:p14="http://schemas.microsoft.com/office/powerpoint/2010/main" val="989412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7" name="Shape 4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意义：对一个长度为</a:t>
            </a:r>
            <a:r>
              <a:t>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的序列进行傅立叶变换可以通过将其分成两半计算，对第一部分的计算需要通过计算两个长度为</a:t>
            </a:r>
            <a:r>
              <a:t>N/2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长度序列的傅立叶变换式进行，然后利用这两个长度为</a:t>
            </a:r>
            <a:r>
              <a:t>N/2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的序列可以得到第二部分的值。</a:t>
            </a:r>
          </a:p>
        </p:txBody>
      </p:sp>
    </p:spTree>
    <p:extLst>
      <p:ext uri="{BB962C8B-B14F-4D97-AF65-F5344CB8AC3E}">
        <p14:creationId xmlns:p14="http://schemas.microsoft.com/office/powerpoint/2010/main" val="3018849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女人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相位角度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只采用相位角度重建女人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只采用幅值重建女人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采用相位角度和右图方块提供的幅值重建女人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采用方块的相位角度和女人的幅值重建结果</a:t>
            </a:r>
          </a:p>
        </p:txBody>
      </p:sp>
    </p:spTree>
    <p:extLst>
      <p:ext uri="{BB962C8B-B14F-4D97-AF65-F5344CB8AC3E}">
        <p14:creationId xmlns:p14="http://schemas.microsoft.com/office/powerpoint/2010/main" val="395550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ACDA3AFA-A609-466B-B095-9812DA301800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6098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B449A061-A14E-459D-900A-EF14FCF50B15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4287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8112C06B-4FEF-4F9D-8751-6E3C093AE83A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1940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7" name="Shape 7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1.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rPr>
              <a:t>图像可视性对数增强</a:t>
            </a:r>
          </a:p>
          <a:p>
            <a:pPr defTabSz="914400">
              <a:defRPr sz="1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2.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rPr>
              <a:t>直方图</a:t>
            </a:r>
          </a:p>
          <a:p>
            <a:pPr defTabSz="914400">
              <a:defRPr sz="12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t>3.</a:t>
            </a:r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楷体" panose="02010609060101010101" charset="-122"/>
              </a:rPr>
              <a:t>直方图均衡化</a:t>
            </a:r>
          </a:p>
        </p:txBody>
      </p:sp>
    </p:spTree>
    <p:extLst>
      <p:ext uri="{BB962C8B-B14F-4D97-AF65-F5344CB8AC3E}">
        <p14:creationId xmlns:p14="http://schemas.microsoft.com/office/powerpoint/2010/main" val="107394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6" name="Shape 1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1768年3月21日生于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3"/>
              </a:rPr>
              <a:t>欧塞尔</a:t>
            </a:r>
            <a:r>
              <a:t>，1830年5月16日卒于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4"/>
              </a:rPr>
              <a:t>巴黎</a:t>
            </a:r>
            <a:r>
              <a:t>。9岁父母双亡， 被当地教堂收养。12岁由一主教送入地方军事学校读书。17岁（1785）回乡教数学，1794到巴 黎，成为高等师范学校的首批学员，次年到巴黎综合工科学校执教。1798年随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5"/>
              </a:rPr>
              <a:t>拿破仑</a:t>
            </a:r>
            <a:r>
              <a:t>远征埃及时任军中文书和埃及研究院秘书，1801年回国后任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6"/>
              </a:rPr>
              <a:t>伊泽尔省</a:t>
            </a:r>
            <a:r>
              <a:t>地方长官。1817年当选为科学院院士，1822年任该院终身秘书，后又任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7"/>
              </a:rPr>
              <a:t>法兰西学院</a:t>
            </a:r>
            <a:r>
              <a:t>终身秘书和理工科大学校务委员会主席。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882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2" name="Shape 1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拉普拉斯曾任拿破仑的老师，所以和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3"/>
              </a:rPr>
              <a:t>拿破仑</a:t>
            </a:r>
            <a:r>
              <a:t>结下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4"/>
              </a:rPr>
              <a:t>不解之缘</a:t>
            </a:r>
            <a:r>
              <a:t>。拉普拉斯在数学上是个大师，在政治上是个小人物、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5"/>
              </a:rPr>
              <a:t>墙头草</a:t>
            </a:r>
            <a:r>
              <a:t>，总是效忠于得势的一边，被人看不起，拿破仑曾讥笑他把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6"/>
              </a:rPr>
              <a:t>无穷小量</a:t>
            </a:r>
            <a:r>
              <a:t>的精神带到内阁里。在席卷法国的政治变动中，包括拿破仑的兴起和衰落，没有显著地打断他的工作。尽管他是个曾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7"/>
              </a:rPr>
              <a:t>染指</a:t>
            </a:r>
            <a:r>
              <a:t>政治的人，但他的威望以及他将数学应用于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8"/>
              </a:rPr>
              <a:t>军事</a:t>
            </a:r>
            <a:r>
              <a:t>问题的才能保护了他，同时也归功于他显示出的一种并不值得佩服的在政治态度方面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9"/>
              </a:rPr>
              <a:t>见风使舵</a:t>
            </a:r>
            <a:r>
              <a:t>的能力。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0"/>
              </a:rPr>
              <a:t>1799年</a:t>
            </a:r>
            <a:r>
              <a:t>出版了巨著《天体力学》的头两卷，主要论述行星运动、行星形状和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1"/>
              </a:rPr>
              <a:t>潮汐</a:t>
            </a:r>
            <a:r>
              <a:t>。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2"/>
              </a:rPr>
              <a:t>1802年</a:t>
            </a:r>
            <a:r>
              <a:t>出版第三卷，论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3"/>
              </a:rPr>
              <a:t>摄动理论</a:t>
            </a:r>
            <a:r>
              <a:t>。 1805年出版第四卷，论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4"/>
              </a:rPr>
              <a:t>木星</a:t>
            </a:r>
            <a:r>
              <a:t>四颗卫星的运动及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5"/>
              </a:rPr>
              <a:t>三体问题</a:t>
            </a:r>
            <a:r>
              <a:t>的特殊解。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6"/>
              </a:rPr>
              <a:t>1825年</a:t>
            </a:r>
            <a:r>
              <a:t>出版第五卷，补充前几卷的内容。由于这部巨著的出版，拉普拉斯被誉为法国的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7"/>
              </a:rPr>
              <a:t>牛顿</a:t>
            </a:r>
            <a:r>
              <a:t>。据说，当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8"/>
              </a:rPr>
              <a:t>拿破仑</a:t>
            </a:r>
            <a:r>
              <a:t>看到这部书时，问拉普拉斯，为何在他的书中一句也不提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9"/>
              </a:rPr>
              <a:t>上帝</a:t>
            </a:r>
            <a:r>
              <a:t>。拉普拉斯明确地回答：「陛下，我不需要那个假设」.拿破崙將這句話告訴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20"/>
              </a:rPr>
              <a:t>拉格朗日</a:t>
            </a:r>
            <a:r>
              <a:t>，拉格朗日卻說：「這是個好假設！它可以解釋許多事情」</a:t>
            </a:r>
          </a:p>
        </p:txBody>
      </p:sp>
    </p:spTree>
    <p:extLst>
      <p:ext uri="{BB962C8B-B14F-4D97-AF65-F5344CB8AC3E}">
        <p14:creationId xmlns:p14="http://schemas.microsoft.com/office/powerpoint/2010/main" val="318937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8" name="Shape 1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楷体"/>
                <a:ea typeface="楷体"/>
                <a:cs typeface="楷体"/>
                <a:sym typeface="楷体"/>
              </a:defRPr>
            </a:pPr>
            <a:r>
              <a:t>古今往来，众多数学家一直在寻找用简单函数较好地近似代替复杂函数的途径，除了理论上的需要外，它对实际应用的领域的意义更是不可估量。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defRPr sz="1200">
                <a:latin typeface="楷体"/>
                <a:ea typeface="楷体"/>
                <a:cs typeface="楷体"/>
                <a:sym typeface="楷体"/>
              </a:defRPr>
            </a:pPr>
            <a:r>
              <a:t>在微积分发明之前，这个问题一直没有本质上的突破。</a:t>
            </a:r>
          </a:p>
        </p:txBody>
      </p:sp>
    </p:spTree>
    <p:extLst>
      <p:ext uri="{BB962C8B-B14F-4D97-AF65-F5344CB8AC3E}">
        <p14:creationId xmlns:p14="http://schemas.microsoft.com/office/powerpoint/2010/main" val="529602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2" name="Shape 1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英国数学家泰勒在17世纪找到了用幂函数的无限线性组合表示一般的解析函数的方法。</a:t>
            </a:r>
          </a:p>
        </p:txBody>
      </p:sp>
    </p:spTree>
    <p:extLst>
      <p:ext uri="{BB962C8B-B14F-4D97-AF65-F5344CB8AC3E}">
        <p14:creationId xmlns:p14="http://schemas.microsoft.com/office/powerpoint/2010/main" val="271261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6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7502" y="6566653"/>
            <a:ext cx="190758" cy="18466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48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bg>
      <p:bgPr>
        <a:gradFill flip="none" rotWithShape="1">
          <a:gsLst>
            <a:gs pos="0">
              <a:srgbClr val="BFC4D3"/>
            </a:gs>
            <a:gs pos="12000">
              <a:srgbClr val="BF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"/>
          <p:cNvSpPr/>
          <p:nvPr/>
        </p:nvSpPr>
        <p:spPr>
          <a:xfrm>
            <a:off x="0" y="0"/>
            <a:ext cx="9144000" cy="26025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矩形"/>
          <p:cNvSpPr/>
          <p:nvPr/>
        </p:nvSpPr>
        <p:spPr>
          <a:xfrm>
            <a:off x="0" y="2602520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标题文本"/>
          <p:cNvSpPr txBox="1">
            <a:spLocks noGrp="1"/>
          </p:cNvSpPr>
          <p:nvPr>
            <p:ph type="title"/>
          </p:nvPr>
        </p:nvSpPr>
        <p:spPr>
          <a:xfrm>
            <a:off x="749808" y="118871"/>
            <a:ext cx="8013193" cy="163677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700"/>
            </a:lvl1pPr>
          </a:lstStyle>
          <a:p>
            <a:r>
              <a:t>标题文本</a:t>
            </a:r>
          </a:p>
        </p:txBody>
      </p:sp>
      <p:sp>
        <p:nvSpPr>
          <p:cNvPr id="5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40663" y="1828800"/>
            <a:ext cx="8022337" cy="685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Tx/>
              <a:buSzTx/>
              <a:buNone/>
              <a:defRPr sz="20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98986"/>
            <a:ext cx="4040188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1pPr>
            <a:lvl2pPr marL="0" indent="4572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矩形"/>
          <p:cNvSpPr>
            <a:spLocks noGrp="1"/>
          </p:cNvSpPr>
          <p:nvPr>
            <p:ph type="body" sz="quarter" idx="13"/>
          </p:nvPr>
        </p:nvSpPr>
        <p:spPr>
          <a:xfrm>
            <a:off x="4645025" y="1698986"/>
            <a:ext cx="4041775" cy="715357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167837" y="152400"/>
            <a:ext cx="2523746" cy="97840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000" b="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idx="1"/>
          </p:nvPr>
        </p:nvSpPr>
        <p:spPr>
          <a:xfrm>
            <a:off x="3019376" y="1743132"/>
            <a:ext cx="5920642" cy="455888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矩形"/>
          <p:cNvSpPr>
            <a:spLocks noGrp="1"/>
          </p:cNvSpPr>
          <p:nvPr>
            <p:ph type="body" sz="quarter" idx="13"/>
          </p:nvPr>
        </p:nvSpPr>
        <p:spPr>
          <a:xfrm>
            <a:off x="167837" y="1730018"/>
            <a:ext cx="2468882" cy="457200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101" name="矩形"/>
          <p:cNvSpPr/>
          <p:nvPr/>
        </p:nvSpPr>
        <p:spPr>
          <a:xfrm>
            <a:off x="2855736" y="-1"/>
            <a:ext cx="45721" cy="14538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矩形"/>
          <p:cNvSpPr/>
          <p:nvPr/>
        </p:nvSpPr>
        <p:spPr>
          <a:xfrm>
            <a:off x="2855736" y="-1"/>
            <a:ext cx="45721" cy="14538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solidFill>
          <a:srgbClr val="D4D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164592" y="155447"/>
            <a:ext cx="2525150" cy="97841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000" b="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标题文本</a:t>
            </a:r>
          </a:p>
        </p:txBody>
      </p:sp>
      <p:sp>
        <p:nvSpPr>
          <p:cNvPr id="111" name="图像"/>
          <p:cNvSpPr>
            <a:spLocks noGrp="1"/>
          </p:cNvSpPr>
          <p:nvPr>
            <p:ph type="pic" idx="13"/>
          </p:nvPr>
        </p:nvSpPr>
        <p:spPr>
          <a:xfrm>
            <a:off x="2903804" y="1484808"/>
            <a:ext cx="6247398" cy="537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4592" y="1728216"/>
            <a:ext cx="2468880" cy="4572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矩形"/>
          <p:cNvSpPr/>
          <p:nvPr/>
        </p:nvSpPr>
        <p:spPr>
          <a:xfrm>
            <a:off x="2855736" y="0"/>
            <a:ext cx="4572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矩形"/>
          <p:cNvSpPr/>
          <p:nvPr/>
        </p:nvSpPr>
        <p:spPr>
          <a:xfrm>
            <a:off x="2855736" y="0"/>
            <a:ext cx="4572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890976" y="1193799"/>
            <a:ext cx="182216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文本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"/>
          <p:cNvSpPr/>
          <p:nvPr/>
        </p:nvSpPr>
        <p:spPr>
          <a:xfrm>
            <a:off x="6598919" y="0"/>
            <a:ext cx="4572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108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矩形"/>
          <p:cNvSpPr/>
          <p:nvPr/>
        </p:nvSpPr>
        <p:spPr>
          <a:xfrm>
            <a:off x="6647687" y="0"/>
            <a:ext cx="2514602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6781800" y="274639"/>
            <a:ext cx="1905000" cy="58515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304800"/>
            <a:ext cx="6019800" cy="585152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bg>
      <p:bgPr>
        <a:gradFill flip="none" rotWithShape="1">
          <a:gsLst>
            <a:gs pos="0">
              <a:srgbClr val="BFC4D3"/>
            </a:gs>
            <a:gs pos="12000">
              <a:srgbClr val="BF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/>
          <p:nvPr/>
        </p:nvSpPr>
        <p:spPr>
          <a:xfrm>
            <a:off x="-1" y="0"/>
            <a:ext cx="9144001" cy="513543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685800" y="3355847"/>
            <a:ext cx="8077200" cy="167335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700"/>
            </a:lvl1pPr>
          </a:lstStyle>
          <a:p>
            <a:r>
              <a:t>标题文本</a:t>
            </a:r>
          </a:p>
        </p:txBody>
      </p:sp>
      <p:sp>
        <p:nvSpPr>
          <p:cNvPr id="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85800" y="1828800"/>
            <a:ext cx="8077200" cy="149961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ClrTx/>
              <a:buSzTx/>
              <a:buNone/>
              <a:defRPr sz="20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矩形"/>
          <p:cNvSpPr/>
          <p:nvPr/>
        </p:nvSpPr>
        <p:spPr>
          <a:xfrm>
            <a:off x="0" y="5128333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368490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47502" y="6566653"/>
            <a:ext cx="190758" cy="18466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1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0" y="1435895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矩形"/>
          <p:cNvSpPr/>
          <p:nvPr/>
        </p:nvSpPr>
        <p:spPr>
          <a:xfrm>
            <a:off x="-1" y="-1"/>
            <a:ext cx="9144001" cy="143373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457200" y="155447"/>
            <a:ext cx="8229600" cy="1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756044" y="6573518"/>
            <a:ext cx="182216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200">
                <a:solidFill>
                  <a:srgbClr val="41414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438912" marR="0" indent="-32004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Char char="◼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770708" marR="0" indent="-3135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90000"/>
        <a:buFontTx/>
        <a:buChar char="▪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1072896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325880" marR="0" indent="-2926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536191" marR="0" indent="-2926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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737360" marR="0" indent="-2926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1971039" marR="0" indent="-32511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172207" marR="0" indent="-32511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373375" marR="0" indent="-32511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hyperlink" Target="http://mathworld.wolfram.com/Cosin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world.wolfram.com/Sine.html" TargetMode="External"/><Relationship Id="rId5" Type="http://schemas.openxmlformats.org/officeDocument/2006/relationships/hyperlink" Target="http://mathworld.wolfram.com/OrthogonalFunctions.html" TargetMode="External"/><Relationship Id="rId4" Type="http://schemas.openxmlformats.org/officeDocument/2006/relationships/image" Target="../media/image13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1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07.w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sparis/bf/#cod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3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4.png"/><Relationship Id="rId4" Type="http://schemas.openxmlformats.org/officeDocument/2006/relationships/image" Target="../media/image2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4.jpg"/><Relationship Id="rId7" Type="http://schemas.openxmlformats.org/officeDocument/2006/relationships/image" Target="../media/image108.jp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105.jpg"/><Relationship Id="rId9" Type="http://schemas.openxmlformats.org/officeDocument/2006/relationships/image" Target="../media/image110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The halo nightmare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96814"/>
            <a:ext cx="8416925" cy="551656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宋体" charset="-122"/>
              </a:rPr>
              <a:t>For strong edges</a:t>
            </a:r>
          </a:p>
          <a:p>
            <a:r>
              <a:rPr lang="en-US" altLang="zh-CN" sz="2400" dirty="0">
                <a:ea typeface="宋体" charset="-122"/>
              </a:rPr>
              <a:t>Because they contain high frequency</a:t>
            </a:r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2133600" cy="1443038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0"/>
            <a:ext cx="2133600" cy="1443038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86000"/>
            <a:ext cx="6629400" cy="4481513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64163"/>
            <a:ext cx="2133600" cy="1443037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2362200" y="2286000"/>
            <a:ext cx="3657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charset="-122"/>
              </a:rPr>
              <a:t>Reduce low frequency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152400" y="22860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charset="-122"/>
              </a:rPr>
              <a:t>Low-freq.</a:t>
            </a:r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152400" y="38862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charset="-122"/>
              </a:rPr>
              <a:t>High-freq.</a:t>
            </a:r>
          </a:p>
        </p:txBody>
      </p:sp>
      <p:sp>
        <p:nvSpPr>
          <p:cNvPr id="107531" name="Text Box 11"/>
          <p:cNvSpPr txBox="1">
            <a:spLocks noChangeArrowheads="1"/>
          </p:cNvSpPr>
          <p:nvPr/>
        </p:nvSpPr>
        <p:spPr bwMode="auto">
          <a:xfrm>
            <a:off x="152400" y="54102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charset="-122"/>
              </a:rPr>
              <a:t>Color</a:t>
            </a:r>
          </a:p>
        </p:txBody>
      </p:sp>
      <p:sp>
        <p:nvSpPr>
          <p:cNvPr id="107532" name="Line 12"/>
          <p:cNvSpPr>
            <a:spLocks noChangeShapeType="1"/>
          </p:cNvSpPr>
          <p:nvPr/>
        </p:nvSpPr>
        <p:spPr bwMode="auto">
          <a:xfrm flipV="1">
            <a:off x="2971800" y="4445000"/>
            <a:ext cx="1066800" cy="685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7533" name="Line 13"/>
          <p:cNvSpPr>
            <a:spLocks noChangeShapeType="1"/>
          </p:cNvSpPr>
          <p:nvPr/>
        </p:nvSpPr>
        <p:spPr bwMode="auto">
          <a:xfrm flipV="1">
            <a:off x="6553200" y="4445000"/>
            <a:ext cx="685800" cy="9906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7534" name="Line 14"/>
          <p:cNvSpPr>
            <a:spLocks noChangeShapeType="1"/>
          </p:cNvSpPr>
          <p:nvPr/>
        </p:nvSpPr>
        <p:spPr bwMode="auto">
          <a:xfrm flipV="1">
            <a:off x="381000" y="2921000"/>
            <a:ext cx="457200" cy="304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7535" name="Line 15"/>
          <p:cNvSpPr>
            <a:spLocks noChangeShapeType="1"/>
          </p:cNvSpPr>
          <p:nvPr/>
        </p:nvSpPr>
        <p:spPr bwMode="auto">
          <a:xfrm flipV="1">
            <a:off x="1524000" y="2921000"/>
            <a:ext cx="381000" cy="381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7536" name="Line 16"/>
          <p:cNvSpPr>
            <a:spLocks noChangeShapeType="1"/>
          </p:cNvSpPr>
          <p:nvPr/>
        </p:nvSpPr>
        <p:spPr bwMode="auto">
          <a:xfrm flipV="1">
            <a:off x="381000" y="4445000"/>
            <a:ext cx="457200" cy="304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7537" name="Line 17"/>
          <p:cNvSpPr>
            <a:spLocks noChangeShapeType="1"/>
          </p:cNvSpPr>
          <p:nvPr/>
        </p:nvSpPr>
        <p:spPr bwMode="auto">
          <a:xfrm flipV="1">
            <a:off x="1524000" y="4445000"/>
            <a:ext cx="381000" cy="381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1499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236909"/>
            <a:ext cx="8784000" cy="651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96519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Assignment-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dirty="0" smtClean="0"/>
              <a:t>Assignment-</a:t>
            </a:r>
            <a:r>
              <a:rPr lang="en-US" dirty="0" smtClean="0"/>
              <a:t>6</a:t>
            </a:r>
            <a:endParaRPr dirty="0"/>
          </a:p>
        </p:txBody>
      </p:sp>
      <p:sp>
        <p:nvSpPr>
          <p:cNvPr id="735" name="1. Image logarithmic operation for visibility enhancement…"/>
          <p:cNvSpPr txBox="1"/>
          <p:nvPr/>
        </p:nvSpPr>
        <p:spPr>
          <a:xfrm>
            <a:off x="467543" y="2204864"/>
            <a:ext cx="7858126" cy="9541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/>
            </a:pPr>
            <a:endParaRPr dirty="0"/>
          </a:p>
          <a:p>
            <a:pPr>
              <a:defRPr sz="2800"/>
            </a:pPr>
            <a:r>
              <a:rPr dirty="0"/>
              <a:t>1. </a:t>
            </a:r>
            <a:r>
              <a:rPr lang="en-US" dirty="0" smtClean="0"/>
              <a:t>Brute-force implementation of Bilateral Filter</a:t>
            </a:r>
            <a:endParaRPr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290823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ea typeface="华文仿宋" pitchFamily="2" charset="-122"/>
              </a:rPr>
              <a:t>Basic Image Operation (VII)</a:t>
            </a:r>
            <a:br>
              <a:rPr lang="en-US" altLang="zh-CN" sz="3200" dirty="0">
                <a:ea typeface="华文仿宋" pitchFamily="2" charset="-122"/>
              </a:rPr>
            </a:br>
            <a:r>
              <a:rPr lang="zh-CN" altLang="en-US" sz="3200" dirty="0">
                <a:ea typeface="华文仿宋" pitchFamily="2" charset="-122"/>
              </a:rPr>
              <a:t>图像基本操作</a:t>
            </a:r>
            <a:r>
              <a:rPr lang="en-US" altLang="zh-CN" sz="3200" dirty="0">
                <a:ea typeface="华文仿宋" pitchFamily="2" charset="-122"/>
              </a:rPr>
              <a:t>(VII)</a:t>
            </a:r>
            <a:r>
              <a:rPr lang="zh-CN" altLang="en-US" sz="3200" dirty="0">
                <a:ea typeface="华文仿宋" pitchFamily="2" charset="-122"/>
              </a:rPr>
              <a:t> </a:t>
            </a:r>
            <a:br>
              <a:rPr lang="zh-CN" altLang="en-US" sz="3200" dirty="0">
                <a:ea typeface="华文仿宋" pitchFamily="2" charset="-122"/>
              </a:rPr>
            </a:br>
            <a:endParaRPr lang="zh-CN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1030613" cy="1093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副标题 2"/>
          <p:cNvSpPr txBox="1">
            <a:spLocks/>
          </p:cNvSpPr>
          <p:nvPr/>
        </p:nvSpPr>
        <p:spPr>
          <a:xfrm>
            <a:off x="539552" y="5229200"/>
            <a:ext cx="8077200" cy="1499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None/>
              <a:defRPr kumimoji="0"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 sz="1800" dirty="0"/>
              <a:t>Mingli Song</a:t>
            </a:r>
          </a:p>
          <a:p>
            <a:r>
              <a:rPr lang="en-US" altLang="zh-CN" sz="1800" dirty="0"/>
              <a:t>College of Computer Science, Zhejiang University</a:t>
            </a:r>
          </a:p>
          <a:p>
            <a:r>
              <a:rPr lang="en-US" altLang="zh-CN" sz="1800" dirty="0"/>
              <a:t>brooksong@zju.edu.cn</a:t>
            </a:r>
          </a:p>
          <a:p>
            <a:r>
              <a:rPr lang="en-US" altLang="zh-CN" sz="1800" dirty="0"/>
              <a:t>http://eagle.zju.edu.cn/home/cv/songmingli/</a:t>
            </a:r>
            <a:endParaRPr lang="zh-CN" altLang="en-US" sz="1800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210713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8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Fourier and his work</a:t>
            </a:r>
          </a:p>
          <a:p>
            <a:r>
              <a:t>Background of Fourier Transform</a:t>
            </a:r>
          </a:p>
          <a:p>
            <a:r>
              <a:t>Fourier Transform</a:t>
            </a:r>
          </a:p>
          <a:p>
            <a:r>
              <a:t>Discrete Fourier Transform (1D)</a:t>
            </a:r>
          </a:p>
          <a:p>
            <a:r>
              <a:t>FFT</a:t>
            </a:r>
          </a:p>
          <a:p>
            <a:r>
              <a:t>Discrete Fourier Transform (2D)</a:t>
            </a:r>
          </a:p>
          <a:p>
            <a:r>
              <a:t>FFT for Image in Matlab</a:t>
            </a:r>
          </a:p>
        </p:txBody>
      </p:sp>
    </p:spTree>
    <p:extLst>
      <p:ext uri="{BB962C8B-B14F-4D97-AF65-F5344CB8AC3E}">
        <p14:creationId xmlns:p14="http://schemas.microsoft.com/office/powerpoint/2010/main" val="373828092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828800"/>
            <a:ext cx="2552701" cy="3105150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 6"/>
          <p:cNvSpPr/>
          <p:nvPr/>
        </p:nvSpPr>
        <p:spPr>
          <a:xfrm>
            <a:off x="1371600" y="5787212"/>
            <a:ext cx="6786880" cy="830997"/>
          </a:xfrm>
          <a:prstGeom prst="rect">
            <a:avLst/>
          </a:prstGeom>
          <a:ln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2400"/>
            </a:pPr>
            <a:r>
              <a:rPr dirty="0"/>
              <a:t>Born: 21 March 1768 in </a:t>
            </a:r>
            <a:r>
              <a:rPr dirty="0" err="1"/>
              <a:t>Auxerre</a:t>
            </a:r>
            <a:r>
              <a:rPr dirty="0"/>
              <a:t>, Bourgogne, France</a:t>
            </a:r>
            <a:br>
              <a:rPr dirty="0"/>
            </a:br>
            <a:r>
              <a:rPr dirty="0"/>
              <a:t>Died: 16 May 1830 in Paris, France </a:t>
            </a:r>
          </a:p>
        </p:txBody>
      </p:sp>
      <p:sp>
        <p:nvSpPr>
          <p:cNvPr id="1152" name="Rectangle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Joseph Fourier</a:t>
            </a:r>
          </a:p>
        </p:txBody>
      </p:sp>
      <p:sp>
        <p:nvSpPr>
          <p:cNvPr id="1153" name="Rectangle 8"/>
          <p:cNvSpPr txBox="1"/>
          <p:nvPr/>
        </p:nvSpPr>
        <p:spPr>
          <a:xfrm>
            <a:off x="3419873" y="1700839"/>
            <a:ext cx="5400599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2200"/>
            </a:pPr>
            <a:r>
              <a:rPr dirty="0"/>
              <a:t>Joseph’s father was a tailor in </a:t>
            </a:r>
            <a:r>
              <a:rPr dirty="0" err="1"/>
              <a:t>Auxerre</a:t>
            </a:r>
            <a:endParaRPr dirty="0"/>
          </a:p>
          <a:p>
            <a:pPr>
              <a:defRPr sz="2200"/>
            </a:pPr>
            <a:r>
              <a:rPr dirty="0"/>
              <a:t>Joseph was the ninth of twelve children</a:t>
            </a:r>
          </a:p>
          <a:p>
            <a:pPr>
              <a:defRPr sz="2200"/>
            </a:pPr>
            <a:r>
              <a:rPr dirty="0"/>
              <a:t>His mother died when he was nine and</a:t>
            </a:r>
          </a:p>
          <a:p>
            <a:pPr>
              <a:defRPr sz="2200"/>
            </a:pPr>
            <a:r>
              <a:rPr dirty="0"/>
              <a:t>his father died the following year.  </a:t>
            </a:r>
          </a:p>
        </p:txBody>
      </p:sp>
      <p:sp>
        <p:nvSpPr>
          <p:cNvPr id="1154" name="Rectangle 9"/>
          <p:cNvSpPr txBox="1"/>
          <p:nvPr/>
        </p:nvSpPr>
        <p:spPr>
          <a:xfrm>
            <a:off x="3419872" y="3201163"/>
            <a:ext cx="5400600" cy="23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200"/>
            </a:pPr>
            <a:r>
              <a:rPr dirty="0"/>
              <a:t>Fourier demonstrated talent on math</a:t>
            </a:r>
          </a:p>
          <a:p>
            <a:pPr>
              <a:defRPr sz="2200"/>
            </a:pPr>
            <a:r>
              <a:rPr dirty="0"/>
              <a:t>at the age of 14.</a:t>
            </a:r>
          </a:p>
          <a:p>
            <a:pPr>
              <a:defRPr sz="2200"/>
            </a:pPr>
            <a:r>
              <a:rPr dirty="0"/>
              <a:t>In 1787 Fourier decided to train for </a:t>
            </a:r>
          </a:p>
          <a:p>
            <a:pPr>
              <a:defRPr sz="2200"/>
            </a:pPr>
            <a:r>
              <a:rPr dirty="0"/>
              <a:t>the priesthood - a religious life or a </a:t>
            </a:r>
          </a:p>
          <a:p>
            <a:pPr>
              <a:defRPr sz="2200"/>
            </a:pPr>
            <a:r>
              <a:rPr dirty="0"/>
              <a:t>mathematical life?</a:t>
            </a:r>
          </a:p>
          <a:p>
            <a:pPr>
              <a:defRPr sz="2200"/>
            </a:pPr>
            <a:r>
              <a:rPr dirty="0"/>
              <a:t>In 1793, Fourier joined the local </a:t>
            </a:r>
          </a:p>
          <a:p>
            <a:pPr>
              <a:defRPr sz="2200"/>
            </a:pPr>
            <a:r>
              <a:rPr dirty="0"/>
              <a:t>Revolutionary Committee   </a:t>
            </a:r>
          </a:p>
        </p:txBody>
      </p:sp>
    </p:spTree>
    <p:extLst>
      <p:ext uri="{BB962C8B-B14F-4D97-AF65-F5344CB8AC3E}">
        <p14:creationId xmlns:p14="http://schemas.microsoft.com/office/powerpoint/2010/main" val="826378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Fourier’s Work</a:t>
            </a:r>
          </a:p>
        </p:txBody>
      </p:sp>
      <p:sp>
        <p:nvSpPr>
          <p:cNvPr id="1159" name="Rectangle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Fourier did his important mathematical work on the theory of heat (highly regarded memoir </a:t>
            </a:r>
            <a:r>
              <a:rPr i="1"/>
              <a:t>On the Propagation of Heat in Solid Bodies</a:t>
            </a:r>
            <a:r>
              <a:t> ) from 1804 to 1807</a:t>
            </a:r>
          </a:p>
          <a:p>
            <a:r>
              <a:t>This memoir received objection from Fourier’s mentors (Laplace and Lagrange) and not able to be published until 1815</a:t>
            </a:r>
          </a:p>
          <a:p>
            <a:pPr marL="320040" indent="-201168">
              <a:buSzTx/>
              <a:buFont typeface="Wingdings 2"/>
              <a:buNone/>
            </a:pPr>
            <a:r>
              <a:t>	</a:t>
            </a:r>
          </a:p>
        </p:txBody>
      </p:sp>
      <p:sp>
        <p:nvSpPr>
          <p:cNvPr id="1160" name="Rectangle 5"/>
          <p:cNvSpPr/>
          <p:nvPr/>
        </p:nvSpPr>
        <p:spPr>
          <a:xfrm>
            <a:off x="323527" y="5733255"/>
            <a:ext cx="8645955" cy="707886"/>
          </a:xfrm>
          <a:prstGeom prst="rect">
            <a:avLst/>
          </a:prstGeom>
          <a:ln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/>
              <a:t>Napoleon awarded him a pension of 6000 francs, payable from 1 July, 1815. </a:t>
            </a:r>
          </a:p>
          <a:p>
            <a:r>
              <a:rPr sz="2000"/>
              <a:t>However Napoleon was defeated on 1 July and Fourier did not receive any money</a:t>
            </a:r>
          </a:p>
        </p:txBody>
      </p:sp>
    </p:spTree>
    <p:extLst>
      <p:ext uri="{BB962C8B-B14F-4D97-AF65-F5344CB8AC3E}">
        <p14:creationId xmlns:p14="http://schemas.microsoft.com/office/powerpoint/2010/main" val="2317215334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Rectangle 2"/>
          <p:cNvSpPr txBox="1">
            <a:spLocks noGrp="1"/>
          </p:cNvSpPr>
          <p:nvPr>
            <p:ph type="title"/>
          </p:nvPr>
        </p:nvSpPr>
        <p:spPr>
          <a:xfrm>
            <a:off x="395536" y="228600"/>
            <a:ext cx="7772401" cy="1143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Background of Fourier Transform</a:t>
            </a:r>
          </a:p>
        </p:txBody>
      </p:sp>
      <p:sp>
        <p:nvSpPr>
          <p:cNvPr id="1165" name="Text Box 5"/>
          <p:cNvSpPr txBox="1"/>
          <p:nvPr/>
        </p:nvSpPr>
        <p:spPr>
          <a:xfrm>
            <a:off x="685799" y="1268759"/>
            <a:ext cx="8062915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600"/>
              </a:spcBef>
              <a:defRPr sz="2800">
                <a:solidFill>
                  <a:srgbClr val="FFFFFF"/>
                </a:solidFill>
              </a:defRPr>
            </a:pPr>
            <a:r>
              <a:t>Many mathematicians tried to find a way to approximate a complex function by some simple functions for many years. Apart from the theoretical concern, this technique is invaluable for many practical applications.</a:t>
            </a:r>
          </a:p>
        </p:txBody>
      </p:sp>
      <p:sp>
        <p:nvSpPr>
          <p:cNvPr id="1166" name="Text Box 6"/>
          <p:cNvSpPr txBox="1"/>
          <p:nvPr/>
        </p:nvSpPr>
        <p:spPr>
          <a:xfrm>
            <a:off x="685800" y="3645024"/>
            <a:ext cx="7772400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600"/>
              </a:spcBef>
              <a:defRPr sz="2800">
                <a:solidFill>
                  <a:srgbClr val="FFFFFF"/>
                </a:solidFill>
              </a:defRPr>
            </a:lvl1pPr>
          </a:lstStyle>
          <a:p>
            <a:r>
              <a:t>Before the invention of differential calculus, this problem kept open. </a:t>
            </a:r>
          </a:p>
        </p:txBody>
      </p:sp>
    </p:spTree>
    <p:extLst>
      <p:ext uri="{BB962C8B-B14F-4D97-AF65-F5344CB8AC3E}">
        <p14:creationId xmlns:p14="http://schemas.microsoft.com/office/powerpoint/2010/main" val="6633295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5" grpId="0" build="p" bldLvl="5" animBg="1" advAuto="0"/>
      <p:bldP spid="1166" grpId="0" build="p" bldLvl="5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Expansion of a Function</a:t>
            </a:r>
          </a:p>
        </p:txBody>
      </p:sp>
      <p:pic>
        <p:nvPicPr>
          <p:cNvPr id="117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640"/>
            <a:ext cx="9180512" cy="5696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Text Box 6"/>
          <p:cNvSpPr txBox="1"/>
          <p:nvPr/>
        </p:nvSpPr>
        <p:spPr>
          <a:xfrm>
            <a:off x="1060450" y="1828800"/>
            <a:ext cx="253056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Example (Taylor Series)</a:t>
            </a:r>
          </a:p>
        </p:txBody>
      </p:sp>
      <p:sp>
        <p:nvSpPr>
          <p:cNvPr id="1173" name="Line 7"/>
          <p:cNvSpPr/>
          <p:nvPr/>
        </p:nvSpPr>
        <p:spPr>
          <a:xfrm>
            <a:off x="1000944" y="2950561"/>
            <a:ext cx="1" cy="4572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4" name="Text Box 8"/>
          <p:cNvSpPr txBox="1"/>
          <p:nvPr/>
        </p:nvSpPr>
        <p:spPr>
          <a:xfrm>
            <a:off x="467543" y="3560161"/>
            <a:ext cx="96831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constant</a:t>
            </a:r>
          </a:p>
        </p:txBody>
      </p:sp>
      <p:sp>
        <p:nvSpPr>
          <p:cNvPr id="1175" name="Line 9"/>
          <p:cNvSpPr/>
          <p:nvPr/>
        </p:nvSpPr>
        <p:spPr>
          <a:xfrm flipH="1">
            <a:off x="2069013" y="2950561"/>
            <a:ext cx="1" cy="9906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6" name="Text Box 10"/>
          <p:cNvSpPr txBox="1"/>
          <p:nvPr/>
        </p:nvSpPr>
        <p:spPr>
          <a:xfrm>
            <a:off x="1450455" y="4053875"/>
            <a:ext cx="1145678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first-order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term</a:t>
            </a:r>
          </a:p>
        </p:txBody>
      </p:sp>
      <p:sp>
        <p:nvSpPr>
          <p:cNvPr id="1177" name="Line 11"/>
          <p:cNvSpPr/>
          <p:nvPr/>
        </p:nvSpPr>
        <p:spPr>
          <a:xfrm>
            <a:off x="3288214" y="2874362"/>
            <a:ext cx="1" cy="16764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8" name="Text Box 12"/>
          <p:cNvSpPr txBox="1"/>
          <p:nvPr/>
        </p:nvSpPr>
        <p:spPr>
          <a:xfrm>
            <a:off x="2577276" y="4550761"/>
            <a:ext cx="1514586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second-order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term</a:t>
            </a:r>
          </a:p>
        </p:txBody>
      </p:sp>
      <p:sp>
        <p:nvSpPr>
          <p:cNvPr id="1179" name="Text Box 13"/>
          <p:cNvSpPr txBox="1"/>
          <p:nvPr/>
        </p:nvSpPr>
        <p:spPr>
          <a:xfrm>
            <a:off x="4414068" y="4663475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1180" name="Text Box 2"/>
          <p:cNvSpPr txBox="1"/>
          <p:nvPr/>
        </p:nvSpPr>
        <p:spPr>
          <a:xfrm>
            <a:off x="381000" y="5264119"/>
            <a:ext cx="8153400" cy="1200329"/>
          </a:xfrm>
          <a:prstGeom prst="rect">
            <a:avLst/>
          </a:prstGeom>
          <a:gradFill>
            <a:gsLst>
              <a:gs pos="0">
                <a:srgbClr val="FFDBB3"/>
              </a:gs>
              <a:gs pos="35000">
                <a:srgbClr val="FFE5C9"/>
              </a:gs>
              <a:gs pos="100000">
                <a:srgbClr val="FFF5EB"/>
              </a:gs>
            </a:gsLst>
            <a:lin ang="16200000"/>
          </a:gradFill>
          <a:ln w="6350" cap="rnd">
            <a:solidFill>
              <a:srgbClr val="EAA900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400"/>
              </a:spcBef>
              <a:defRPr sz="2400"/>
            </a:lvl1pPr>
          </a:lstStyle>
          <a:p>
            <a:r>
              <a:rPr dirty="0"/>
              <a:t>British mathematician Taylor invented a method to represent one analytic function by infinite linear combination of power functions.</a:t>
            </a:r>
          </a:p>
        </p:txBody>
      </p:sp>
    </p:spTree>
    <p:extLst>
      <p:ext uri="{BB962C8B-B14F-4D97-AF65-F5344CB8AC3E}">
        <p14:creationId xmlns:p14="http://schemas.microsoft.com/office/powerpoint/2010/main" val="1957233229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Fourier Series</a:t>
            </a:r>
          </a:p>
        </p:txBody>
      </p:sp>
      <p:pic>
        <p:nvPicPr>
          <p:cNvPr id="118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79" y="1227595"/>
            <a:ext cx="5885094" cy="1287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83" y="2334378"/>
            <a:ext cx="4949776" cy="2413413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Rectangle 9"/>
          <p:cNvSpPr/>
          <p:nvPr/>
        </p:nvSpPr>
        <p:spPr>
          <a:xfrm>
            <a:off x="467324" y="4747791"/>
            <a:ext cx="7213636" cy="769441"/>
          </a:xfrm>
          <a:prstGeom prst="rect">
            <a:avLst/>
          </a:prstGeom>
          <a:ln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2200"/>
            </a:pPr>
            <a:r>
              <a:rPr dirty="0"/>
              <a:t>Fourier series make use of the </a:t>
            </a:r>
            <a:r>
              <a:rPr u="sng" dirty="0" err="1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5"/>
              </a:rPr>
              <a:t>orthogonality</a:t>
            </a:r>
            <a:r>
              <a:rPr dirty="0"/>
              <a:t> relationships of </a:t>
            </a:r>
          </a:p>
          <a:p>
            <a:pPr>
              <a:defRPr sz="2200"/>
            </a:pPr>
            <a:r>
              <a:rPr dirty="0"/>
              <a:t>the </a:t>
            </a:r>
            <a:r>
              <a:rPr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6"/>
              </a:rPr>
              <a:t>sine</a:t>
            </a:r>
            <a:r>
              <a:rPr dirty="0"/>
              <a:t> and </a:t>
            </a:r>
            <a:r>
              <a:rPr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7"/>
              </a:rPr>
              <a:t>cosine</a:t>
            </a:r>
            <a:r>
              <a:rPr dirty="0"/>
              <a:t> functions </a:t>
            </a:r>
          </a:p>
        </p:txBody>
      </p:sp>
      <p:sp>
        <p:nvSpPr>
          <p:cNvPr id="1188" name="Text Box 2"/>
          <p:cNvSpPr txBox="1"/>
          <p:nvPr/>
        </p:nvSpPr>
        <p:spPr>
          <a:xfrm>
            <a:off x="467543" y="5517231"/>
            <a:ext cx="7848601" cy="974091"/>
          </a:xfrm>
          <a:prstGeom prst="rect">
            <a:avLst/>
          </a:prstGeom>
          <a:gradFill>
            <a:gsLst>
              <a:gs pos="0">
                <a:srgbClr val="AEF7AF"/>
              </a:gs>
              <a:gs pos="35000">
                <a:srgbClr val="C6F8C7"/>
              </a:gs>
              <a:gs pos="100000">
                <a:srgbClr val="E8FDE8"/>
              </a:gs>
            </a:gsLst>
            <a:lin ang="16200000"/>
          </a:gradFill>
          <a:ln w="6350" cap="rnd">
            <a:solidFill>
              <a:srgbClr val="67B569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/>
            </a:pPr>
            <a:r>
              <a:t>In the middle of 18</a:t>
            </a:r>
            <a:r>
              <a:rPr baseline="30000"/>
              <a:t>th</a:t>
            </a:r>
            <a:r>
              <a:t> century, Fourier found that the infinite linear combination of trigonometric functions could represent a general function in a finite interval, when he was studying the heat propagation problem.</a:t>
            </a:r>
          </a:p>
        </p:txBody>
      </p:sp>
    </p:spTree>
    <p:extLst>
      <p:ext uri="{BB962C8B-B14F-4D97-AF65-F5344CB8AC3E}">
        <p14:creationId xmlns:p14="http://schemas.microsoft.com/office/powerpoint/2010/main" val="3927030490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3" name="Text Box 3"/>
          <p:cNvSpPr txBox="1"/>
          <p:nvPr/>
        </p:nvSpPr>
        <p:spPr>
          <a:xfrm>
            <a:off x="399597" y="2065022"/>
            <a:ext cx="224016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600"/>
              </a:spcBef>
              <a:defRPr sz="2800"/>
            </a:lvl1pPr>
          </a:lstStyle>
          <a:p>
            <a:r>
              <a:t>Sine function</a:t>
            </a:r>
          </a:p>
        </p:txBody>
      </p:sp>
      <p:pic>
        <p:nvPicPr>
          <p:cNvPr id="1194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72" y="2101551"/>
            <a:ext cx="3065464" cy="55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Text Box 5"/>
          <p:cNvSpPr txBox="1"/>
          <p:nvPr/>
        </p:nvSpPr>
        <p:spPr>
          <a:xfrm>
            <a:off x="611832" y="2650191"/>
            <a:ext cx="820864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600"/>
              </a:spcBef>
              <a:defRPr sz="2800"/>
            </a:lvl1pPr>
          </a:lstStyle>
          <a:p>
            <a:r>
              <a:rPr dirty="0"/>
              <a:t>——Simple periodic phenomena, simple harmonic vibration.</a:t>
            </a:r>
          </a:p>
        </p:txBody>
      </p:sp>
      <p:pic>
        <p:nvPicPr>
          <p:cNvPr id="1196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28" y="4653136"/>
            <a:ext cx="5205413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Text Box 14"/>
          <p:cNvSpPr txBox="1"/>
          <p:nvPr/>
        </p:nvSpPr>
        <p:spPr>
          <a:xfrm>
            <a:off x="611831" y="3490614"/>
            <a:ext cx="7848601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600"/>
              </a:spcBef>
              <a:defRPr sz="2800"/>
            </a:lvl1pPr>
          </a:lstStyle>
          <a:p>
            <a:r>
              <a:t>One periodic movement, can be decomposed into a combination of simple harmonic vibrations:</a:t>
            </a:r>
          </a:p>
        </p:txBody>
      </p:sp>
      <p:grpSp>
        <p:nvGrpSpPr>
          <p:cNvPr id="1200" name="TextBox 2"/>
          <p:cNvGrpSpPr/>
          <p:nvPr/>
        </p:nvGrpSpPr>
        <p:grpSpPr>
          <a:xfrm>
            <a:off x="2639757" y="5733255"/>
            <a:ext cx="3780557" cy="714684"/>
            <a:chOff x="0" y="0"/>
            <a:chExt cx="3780556" cy="714683"/>
          </a:xfrm>
        </p:grpSpPr>
        <p:sp>
          <p:nvSpPr>
            <p:cNvPr id="1198" name="矩形"/>
            <p:cNvSpPr/>
            <p:nvPr/>
          </p:nvSpPr>
          <p:spPr>
            <a:xfrm>
              <a:off x="-1" y="-1"/>
              <a:ext cx="3780558" cy="71468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9" name="文本"/>
            <p:cNvSpPr txBox="1"/>
            <p:nvPr/>
          </p:nvSpPr>
          <p:spPr>
            <a:xfrm>
              <a:off x="-1" y="-1"/>
              <a:ext cx="378055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472354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Rectang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Examples</a:t>
            </a:r>
          </a:p>
        </p:txBody>
      </p:sp>
      <p:pic>
        <p:nvPicPr>
          <p:cNvPr id="120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239000" cy="48450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77105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380436"/>
            <a:ext cx="8784000" cy="60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4943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Fourier Transform</a:t>
            </a:r>
          </a:p>
        </p:txBody>
      </p:sp>
      <p:sp>
        <p:nvSpPr>
          <p:cNvPr id="1208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9778960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13" name="Rectangle 9"/>
          <p:cNvGrpSpPr/>
          <p:nvPr/>
        </p:nvGrpSpPr>
        <p:grpSpPr>
          <a:xfrm>
            <a:off x="381000" y="1502295"/>
            <a:ext cx="7655560" cy="1202433"/>
            <a:chOff x="0" y="0"/>
            <a:chExt cx="8305800" cy="990600"/>
          </a:xfrm>
        </p:grpSpPr>
        <p:sp>
          <p:nvSpPr>
            <p:cNvPr id="1211" name="矩形"/>
            <p:cNvSpPr/>
            <p:nvPr/>
          </p:nvSpPr>
          <p:spPr>
            <a:xfrm>
              <a:off x="0" y="0"/>
              <a:ext cx="8305800" cy="99060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2" name="文本"/>
            <p:cNvSpPr txBox="1"/>
            <p:nvPr/>
          </p:nvSpPr>
          <p:spPr>
            <a:xfrm>
              <a:off x="0" y="0"/>
              <a:ext cx="83058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19" name="Group 3"/>
          <p:cNvGrpSpPr/>
          <p:nvPr/>
        </p:nvGrpSpPr>
        <p:grpSpPr>
          <a:xfrm>
            <a:off x="755576" y="2780927"/>
            <a:ext cx="7620001" cy="3122613"/>
            <a:chOff x="0" y="0"/>
            <a:chExt cx="7620000" cy="3122611"/>
          </a:xfrm>
        </p:grpSpPr>
        <p:pic>
          <p:nvPicPr>
            <p:cNvPr id="1214" name="Object 4" descr="Object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620000" cy="3122612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15" name="Line 5"/>
            <p:cNvSpPr/>
            <p:nvPr/>
          </p:nvSpPr>
          <p:spPr>
            <a:xfrm>
              <a:off x="3733800" y="838199"/>
              <a:ext cx="32004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6" name="Line 6"/>
            <p:cNvSpPr/>
            <p:nvPr/>
          </p:nvSpPr>
          <p:spPr>
            <a:xfrm flipV="1">
              <a:off x="6905624" y="838200"/>
              <a:ext cx="1" cy="83820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7" name="Line 7"/>
            <p:cNvSpPr/>
            <p:nvPr/>
          </p:nvSpPr>
          <p:spPr>
            <a:xfrm>
              <a:off x="514350" y="2590799"/>
              <a:ext cx="32004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8" name="Line 8"/>
            <p:cNvSpPr/>
            <p:nvPr/>
          </p:nvSpPr>
          <p:spPr>
            <a:xfrm flipV="1">
              <a:off x="533400" y="1676400"/>
              <a:ext cx="1" cy="83820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20" name="对象 10" descr="对象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751784"/>
            <a:ext cx="1614488" cy="917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4152217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27" name="Rectangle 9"/>
          <p:cNvGrpSpPr/>
          <p:nvPr/>
        </p:nvGrpSpPr>
        <p:grpSpPr>
          <a:xfrm>
            <a:off x="157480" y="1265312"/>
            <a:ext cx="7970520" cy="1371601"/>
            <a:chOff x="0" y="0"/>
            <a:chExt cx="8305800" cy="1371600"/>
          </a:xfrm>
        </p:grpSpPr>
        <p:sp>
          <p:nvSpPr>
            <p:cNvPr id="1225" name="矩形"/>
            <p:cNvSpPr/>
            <p:nvPr/>
          </p:nvSpPr>
          <p:spPr>
            <a:xfrm>
              <a:off x="0" y="0"/>
              <a:ext cx="8305800" cy="13716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6" name="文本"/>
            <p:cNvSpPr txBox="1"/>
            <p:nvPr/>
          </p:nvSpPr>
          <p:spPr>
            <a:xfrm>
              <a:off x="0" y="0"/>
              <a:ext cx="83058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33" name="Group 2"/>
          <p:cNvGrpSpPr/>
          <p:nvPr/>
        </p:nvGrpSpPr>
        <p:grpSpPr>
          <a:xfrm>
            <a:off x="974725" y="2580505"/>
            <a:ext cx="7620000" cy="3124201"/>
            <a:chOff x="0" y="0"/>
            <a:chExt cx="7620000" cy="3124200"/>
          </a:xfrm>
        </p:grpSpPr>
        <p:pic>
          <p:nvPicPr>
            <p:cNvPr id="1228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20000" cy="3124200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29" name="Line 4"/>
            <p:cNvSpPr/>
            <p:nvPr/>
          </p:nvSpPr>
          <p:spPr>
            <a:xfrm>
              <a:off x="3629025" y="750183"/>
              <a:ext cx="2924175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0" name="Line 5"/>
            <p:cNvSpPr/>
            <p:nvPr/>
          </p:nvSpPr>
          <p:spPr>
            <a:xfrm>
              <a:off x="609600" y="2447472"/>
              <a:ext cx="3038475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1" name="Line 6"/>
            <p:cNvSpPr/>
            <p:nvPr/>
          </p:nvSpPr>
          <p:spPr>
            <a:xfrm flipV="1">
              <a:off x="609599" y="1575384"/>
              <a:ext cx="1" cy="825202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2" name="Line 7"/>
            <p:cNvSpPr/>
            <p:nvPr/>
          </p:nvSpPr>
          <p:spPr>
            <a:xfrm flipV="1">
              <a:off x="6553200" y="750183"/>
              <a:ext cx="1" cy="825202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34" name="对象 10" descr="对象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741689"/>
            <a:ext cx="3154364" cy="8556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417427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39" name="Rectangle 9"/>
          <p:cNvGrpSpPr/>
          <p:nvPr/>
        </p:nvGrpSpPr>
        <p:grpSpPr>
          <a:xfrm>
            <a:off x="288925" y="1437191"/>
            <a:ext cx="7361556" cy="1371601"/>
            <a:chOff x="0" y="0"/>
            <a:chExt cx="8305800" cy="1371600"/>
          </a:xfrm>
        </p:grpSpPr>
        <p:sp>
          <p:nvSpPr>
            <p:cNvPr id="1237" name="矩形"/>
            <p:cNvSpPr/>
            <p:nvPr/>
          </p:nvSpPr>
          <p:spPr>
            <a:xfrm>
              <a:off x="0" y="0"/>
              <a:ext cx="8305800" cy="13716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8" name="文本"/>
            <p:cNvSpPr txBox="1"/>
            <p:nvPr/>
          </p:nvSpPr>
          <p:spPr>
            <a:xfrm>
              <a:off x="0" y="0"/>
              <a:ext cx="83058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45" name="Group 3"/>
          <p:cNvGrpSpPr/>
          <p:nvPr/>
        </p:nvGrpSpPr>
        <p:grpSpPr>
          <a:xfrm>
            <a:off x="974725" y="2681064"/>
            <a:ext cx="7620000" cy="3124201"/>
            <a:chOff x="0" y="0"/>
            <a:chExt cx="7620000" cy="3124200"/>
          </a:xfrm>
        </p:grpSpPr>
        <p:pic>
          <p:nvPicPr>
            <p:cNvPr id="1240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20000" cy="3124200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41" name="Line 5"/>
            <p:cNvSpPr/>
            <p:nvPr/>
          </p:nvSpPr>
          <p:spPr>
            <a:xfrm>
              <a:off x="3838575" y="766283"/>
              <a:ext cx="2943225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2" name="Line 6"/>
            <p:cNvSpPr/>
            <p:nvPr/>
          </p:nvSpPr>
          <p:spPr>
            <a:xfrm>
              <a:off x="838200" y="2474455"/>
              <a:ext cx="29718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Line 7"/>
            <p:cNvSpPr/>
            <p:nvPr/>
          </p:nvSpPr>
          <p:spPr>
            <a:xfrm flipV="1">
              <a:off x="838200" y="1580459"/>
              <a:ext cx="0" cy="893997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4" name="Line 8"/>
            <p:cNvSpPr/>
            <p:nvPr/>
          </p:nvSpPr>
          <p:spPr>
            <a:xfrm flipV="1">
              <a:off x="6772275" y="750318"/>
              <a:ext cx="0" cy="830141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46" name="对象 10" descr="对象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794076"/>
            <a:ext cx="4267200" cy="8032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1951982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51" name="Rectangle 9"/>
          <p:cNvGrpSpPr/>
          <p:nvPr/>
        </p:nvGrpSpPr>
        <p:grpSpPr>
          <a:xfrm>
            <a:off x="457200" y="1356920"/>
            <a:ext cx="6497320" cy="1303392"/>
            <a:chOff x="0" y="0"/>
            <a:chExt cx="8305800" cy="1011558"/>
          </a:xfrm>
        </p:grpSpPr>
        <p:sp>
          <p:nvSpPr>
            <p:cNvPr id="1249" name="矩形"/>
            <p:cNvSpPr/>
            <p:nvPr/>
          </p:nvSpPr>
          <p:spPr>
            <a:xfrm>
              <a:off x="0" y="0"/>
              <a:ext cx="8305800" cy="101155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0" name="文本"/>
            <p:cNvSpPr txBox="1"/>
            <p:nvPr/>
          </p:nvSpPr>
          <p:spPr>
            <a:xfrm>
              <a:off x="0" y="0"/>
              <a:ext cx="8305800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57" name="Group 3"/>
          <p:cNvGrpSpPr/>
          <p:nvPr/>
        </p:nvGrpSpPr>
        <p:grpSpPr>
          <a:xfrm>
            <a:off x="974725" y="2609056"/>
            <a:ext cx="7620000" cy="3124201"/>
            <a:chOff x="0" y="0"/>
            <a:chExt cx="7620000" cy="3124200"/>
          </a:xfrm>
        </p:grpSpPr>
        <p:pic>
          <p:nvPicPr>
            <p:cNvPr id="1252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20000" cy="3124200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53" name="Line 5"/>
            <p:cNvSpPr/>
            <p:nvPr/>
          </p:nvSpPr>
          <p:spPr>
            <a:xfrm flipV="1">
              <a:off x="6677024" y="704245"/>
              <a:ext cx="1" cy="83186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4" name="Line 6"/>
            <p:cNvSpPr/>
            <p:nvPr/>
          </p:nvSpPr>
          <p:spPr>
            <a:xfrm>
              <a:off x="3657600" y="704244"/>
              <a:ext cx="30480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5" name="Line 7"/>
            <p:cNvSpPr/>
            <p:nvPr/>
          </p:nvSpPr>
          <p:spPr>
            <a:xfrm>
              <a:off x="561975" y="2443587"/>
              <a:ext cx="31242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6" name="Line 8"/>
            <p:cNvSpPr/>
            <p:nvPr/>
          </p:nvSpPr>
          <p:spPr>
            <a:xfrm flipV="1">
              <a:off x="590550" y="1564463"/>
              <a:ext cx="1" cy="83186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58" name="对象 10" descr="对象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784551"/>
            <a:ext cx="5638800" cy="812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34882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63" name="Rectangle 9"/>
          <p:cNvGrpSpPr/>
          <p:nvPr/>
        </p:nvGrpSpPr>
        <p:grpSpPr>
          <a:xfrm>
            <a:off x="457200" y="1330789"/>
            <a:ext cx="6426200" cy="1461976"/>
            <a:chOff x="0" y="0"/>
            <a:chExt cx="8305800" cy="838200"/>
          </a:xfrm>
        </p:grpSpPr>
        <p:sp>
          <p:nvSpPr>
            <p:cNvPr id="1261" name="矩形"/>
            <p:cNvSpPr/>
            <p:nvPr/>
          </p:nvSpPr>
          <p:spPr>
            <a:xfrm>
              <a:off x="0" y="0"/>
              <a:ext cx="8305800" cy="8382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2" name="文本"/>
            <p:cNvSpPr txBox="1"/>
            <p:nvPr/>
          </p:nvSpPr>
          <p:spPr>
            <a:xfrm>
              <a:off x="0" y="0"/>
              <a:ext cx="83058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69" name="Group 3"/>
          <p:cNvGrpSpPr/>
          <p:nvPr/>
        </p:nvGrpSpPr>
        <p:grpSpPr>
          <a:xfrm>
            <a:off x="838200" y="2681064"/>
            <a:ext cx="7618414" cy="3124201"/>
            <a:chOff x="0" y="0"/>
            <a:chExt cx="7618413" cy="3124200"/>
          </a:xfrm>
        </p:grpSpPr>
        <p:pic>
          <p:nvPicPr>
            <p:cNvPr id="1264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18414" cy="3124200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65" name="Line 5"/>
            <p:cNvSpPr/>
            <p:nvPr/>
          </p:nvSpPr>
          <p:spPr>
            <a:xfrm flipV="1">
              <a:off x="6864114" y="727363"/>
              <a:ext cx="1" cy="91440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6" name="Line 6"/>
            <p:cNvSpPr/>
            <p:nvPr/>
          </p:nvSpPr>
          <p:spPr>
            <a:xfrm>
              <a:off x="3696061" y="748145"/>
              <a:ext cx="3168054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7" name="Line 7"/>
            <p:cNvSpPr/>
            <p:nvPr/>
          </p:nvSpPr>
          <p:spPr>
            <a:xfrm>
              <a:off x="499722" y="2524991"/>
              <a:ext cx="3168054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8" name="Line 8"/>
            <p:cNvSpPr/>
            <p:nvPr/>
          </p:nvSpPr>
          <p:spPr>
            <a:xfrm flipV="1">
              <a:off x="480865" y="1610590"/>
              <a:ext cx="1" cy="91440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70" name="对象 10" descr="对象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851797"/>
            <a:ext cx="7010400" cy="8175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5768213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3" name="Text Box 3"/>
          <p:cNvSpPr txBox="1"/>
          <p:nvPr/>
        </p:nvSpPr>
        <p:spPr>
          <a:xfrm>
            <a:off x="251519" y="1484262"/>
            <a:ext cx="16764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400"/>
              </a:spcBef>
              <a:defRPr sz="2400">
                <a:solidFill>
                  <a:srgbClr val="FF0000"/>
                </a:solidFill>
              </a:defRPr>
            </a:lvl1pPr>
          </a:lstStyle>
          <a:p>
            <a:r>
              <a:t>Note:</a:t>
            </a:r>
          </a:p>
        </p:txBody>
      </p:sp>
      <p:grpSp>
        <p:nvGrpSpPr>
          <p:cNvPr id="1276" name="Text Box 4"/>
          <p:cNvGrpSpPr/>
          <p:nvPr/>
        </p:nvGrpSpPr>
        <p:grpSpPr>
          <a:xfrm>
            <a:off x="1187623" y="1484783"/>
            <a:ext cx="7560842" cy="954108"/>
            <a:chOff x="0" y="0"/>
            <a:chExt cx="7560840" cy="954106"/>
          </a:xfrm>
        </p:grpSpPr>
        <p:sp>
          <p:nvSpPr>
            <p:cNvPr id="1274" name="矩形"/>
            <p:cNvSpPr/>
            <p:nvPr/>
          </p:nvSpPr>
          <p:spPr>
            <a:xfrm>
              <a:off x="-1" y="0"/>
              <a:ext cx="7560842" cy="95410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5" name="文本"/>
            <p:cNvSpPr txBox="1"/>
            <p:nvPr/>
          </p:nvSpPr>
          <p:spPr>
            <a:xfrm>
              <a:off x="-1" y="0"/>
              <a:ext cx="7560842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1277" name="Text Box 11"/>
          <p:cNvSpPr txBox="1"/>
          <p:nvPr/>
        </p:nvSpPr>
        <p:spPr>
          <a:xfrm>
            <a:off x="223513" y="2462705"/>
            <a:ext cx="562007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400"/>
              </a:spcBef>
              <a:defRPr sz="2400">
                <a:solidFill>
                  <a:srgbClr val="FF0000"/>
                </a:solidFill>
              </a:defRPr>
            </a:lvl1pPr>
          </a:lstStyle>
          <a:p>
            <a:r>
              <a:rPr dirty="0" err="1"/>
              <a:t>Howto</a:t>
            </a:r>
            <a:r>
              <a:rPr dirty="0"/>
              <a:t>: periodic prolongation</a:t>
            </a:r>
          </a:p>
        </p:txBody>
      </p:sp>
      <p:pic>
        <p:nvPicPr>
          <p:cNvPr id="1278" name="Object 25" descr="Object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49" y="3115816"/>
            <a:ext cx="7315200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9" name="Object 26" descr="Object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20" y="4398517"/>
            <a:ext cx="2108200" cy="368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6" name="Group 57"/>
          <p:cNvGrpSpPr/>
          <p:nvPr/>
        </p:nvGrpSpPr>
        <p:grpSpPr>
          <a:xfrm>
            <a:off x="934720" y="4985256"/>
            <a:ext cx="6781800" cy="1371601"/>
            <a:chOff x="0" y="0"/>
            <a:chExt cx="6781800" cy="1371600"/>
          </a:xfrm>
        </p:grpSpPr>
        <p:grpSp>
          <p:nvGrpSpPr>
            <p:cNvPr id="1297" name="Group 48"/>
            <p:cNvGrpSpPr/>
            <p:nvPr/>
          </p:nvGrpSpPr>
          <p:grpSpPr>
            <a:xfrm>
              <a:off x="0" y="0"/>
              <a:ext cx="6781800" cy="1371600"/>
              <a:chOff x="0" y="0"/>
              <a:chExt cx="6781800" cy="1371600"/>
            </a:xfrm>
          </p:grpSpPr>
          <p:sp>
            <p:nvSpPr>
              <p:cNvPr id="1280" name="Line 29"/>
              <p:cNvSpPr/>
              <p:nvPr/>
            </p:nvSpPr>
            <p:spPr>
              <a:xfrm flipV="1">
                <a:off x="2667000" y="0"/>
                <a:ext cx="0" cy="137160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296" name="Group 47"/>
              <p:cNvGrpSpPr/>
              <p:nvPr/>
            </p:nvGrpSpPr>
            <p:grpSpPr>
              <a:xfrm>
                <a:off x="0" y="378797"/>
                <a:ext cx="6781800" cy="770553"/>
                <a:chOff x="0" y="0"/>
                <a:chExt cx="6781800" cy="770552"/>
              </a:xfrm>
            </p:grpSpPr>
            <p:sp>
              <p:nvSpPr>
                <p:cNvPr id="1281" name="Line 28"/>
                <p:cNvSpPr/>
                <p:nvPr/>
              </p:nvSpPr>
              <p:spPr>
                <a:xfrm>
                  <a:off x="0" y="383202"/>
                  <a:ext cx="6781800" cy="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2" name="Freeform 30"/>
                <p:cNvSpPr/>
                <p:nvPr/>
              </p:nvSpPr>
              <p:spPr>
                <a:xfrm>
                  <a:off x="2057400" y="-1"/>
                  <a:ext cx="1295400" cy="6118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36" extrusionOk="0">
                      <a:moveTo>
                        <a:pt x="0" y="2722"/>
                      </a:moveTo>
                      <a:cubicBezTo>
                        <a:pt x="2118" y="1179"/>
                        <a:pt x="4235" y="-364"/>
                        <a:pt x="6353" y="77"/>
                      </a:cubicBezTo>
                      <a:cubicBezTo>
                        <a:pt x="8471" y="518"/>
                        <a:pt x="10165" y="1840"/>
                        <a:pt x="12706" y="5367"/>
                      </a:cubicBezTo>
                      <a:cubicBezTo>
                        <a:pt x="15247" y="8893"/>
                        <a:pt x="20118" y="18591"/>
                        <a:pt x="21600" y="21236"/>
                      </a:cubicBez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3" name="Freeform 31"/>
                <p:cNvSpPr/>
                <p:nvPr/>
              </p:nvSpPr>
              <p:spPr>
                <a:xfrm>
                  <a:off x="3352800" y="12699"/>
                  <a:ext cx="1295400" cy="6118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36" extrusionOk="0">
                      <a:moveTo>
                        <a:pt x="0" y="2722"/>
                      </a:moveTo>
                      <a:cubicBezTo>
                        <a:pt x="2118" y="1179"/>
                        <a:pt x="4235" y="-364"/>
                        <a:pt x="6353" y="77"/>
                      </a:cubicBezTo>
                      <a:cubicBezTo>
                        <a:pt x="8471" y="518"/>
                        <a:pt x="10165" y="1840"/>
                        <a:pt x="12706" y="5367"/>
                      </a:cubicBezTo>
                      <a:cubicBezTo>
                        <a:pt x="15247" y="8893"/>
                        <a:pt x="20118" y="18591"/>
                        <a:pt x="21600" y="21236"/>
                      </a:cubicBez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ysDot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4" name="Freeform 32"/>
                <p:cNvSpPr/>
                <p:nvPr/>
              </p:nvSpPr>
              <p:spPr>
                <a:xfrm>
                  <a:off x="762000" y="12699"/>
                  <a:ext cx="1295400" cy="6118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36" extrusionOk="0">
                      <a:moveTo>
                        <a:pt x="0" y="2722"/>
                      </a:moveTo>
                      <a:cubicBezTo>
                        <a:pt x="2118" y="1179"/>
                        <a:pt x="4235" y="-364"/>
                        <a:pt x="6353" y="77"/>
                      </a:cubicBezTo>
                      <a:cubicBezTo>
                        <a:pt x="8471" y="518"/>
                        <a:pt x="10165" y="1840"/>
                        <a:pt x="12706" y="5367"/>
                      </a:cubicBezTo>
                      <a:cubicBezTo>
                        <a:pt x="15247" y="8893"/>
                        <a:pt x="20118" y="18591"/>
                        <a:pt x="21600" y="21236"/>
                      </a:cubicBez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ysDot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5" name="Freeform 33"/>
                <p:cNvSpPr/>
                <p:nvPr/>
              </p:nvSpPr>
              <p:spPr>
                <a:xfrm>
                  <a:off x="4724400" y="12699"/>
                  <a:ext cx="1295400" cy="6118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36" extrusionOk="0">
                      <a:moveTo>
                        <a:pt x="0" y="2722"/>
                      </a:moveTo>
                      <a:cubicBezTo>
                        <a:pt x="2118" y="1179"/>
                        <a:pt x="4235" y="-364"/>
                        <a:pt x="6353" y="77"/>
                      </a:cubicBezTo>
                      <a:cubicBezTo>
                        <a:pt x="8471" y="518"/>
                        <a:pt x="10165" y="1840"/>
                        <a:pt x="12706" y="5367"/>
                      </a:cubicBezTo>
                      <a:cubicBezTo>
                        <a:pt x="15247" y="8893"/>
                        <a:pt x="20118" y="18591"/>
                        <a:pt x="21600" y="21236"/>
                      </a:cubicBez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ysDot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1288" name="Group 36"/>
                <p:cNvGrpSpPr/>
                <p:nvPr/>
              </p:nvGrpSpPr>
              <p:grpSpPr>
                <a:xfrm>
                  <a:off x="1981199" y="321289"/>
                  <a:ext cx="546101" cy="366714"/>
                  <a:chOff x="0" y="0"/>
                  <a:chExt cx="546100" cy="366712"/>
                </a:xfrm>
              </p:grpSpPr>
              <p:pic>
                <p:nvPicPr>
                  <p:cNvPr id="1286" name="Object 34" descr="Object 3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0" y="138112"/>
                    <a:ext cx="546100" cy="2286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287" name="Oval 35"/>
                  <p:cNvSpPr/>
                  <p:nvPr/>
                </p:nvSpPr>
                <p:spPr>
                  <a:xfrm rot="10800000" flipH="1">
                    <a:off x="0" y="0"/>
                    <a:ext cx="76200" cy="76200"/>
                  </a:xfrm>
                  <a:prstGeom prst="ellipse">
                    <a:avLst/>
                  </a:prstGeom>
                  <a:solidFill>
                    <a:srgbClr val="F0AD00"/>
                  </a:solidFill>
                  <a:ln w="285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1291" name="Group 40"/>
                <p:cNvGrpSpPr/>
                <p:nvPr/>
              </p:nvGrpSpPr>
              <p:grpSpPr>
                <a:xfrm>
                  <a:off x="3276599" y="368914"/>
                  <a:ext cx="406401" cy="366714"/>
                  <a:chOff x="0" y="0"/>
                  <a:chExt cx="406400" cy="366712"/>
                </a:xfrm>
              </p:grpSpPr>
              <p:pic>
                <p:nvPicPr>
                  <p:cNvPr id="1289" name="Object 38" descr="Object 38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9700" y="138112"/>
                    <a:ext cx="266700" cy="2286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290" name="Oval 39"/>
                  <p:cNvSpPr/>
                  <p:nvPr/>
                </p:nvSpPr>
                <p:spPr>
                  <a:xfrm rot="10800000" flipH="1">
                    <a:off x="0" y="0"/>
                    <a:ext cx="76200" cy="76200"/>
                  </a:xfrm>
                  <a:prstGeom prst="ellipse">
                    <a:avLst/>
                  </a:prstGeom>
                  <a:solidFill>
                    <a:srgbClr val="F0AD00"/>
                  </a:solidFill>
                  <a:ln w="285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  <p:pic>
              <p:nvPicPr>
                <p:cNvPr id="1292" name="Object 42" descr="Object 4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00587" y="453052"/>
                  <a:ext cx="457201" cy="3175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93" name="Oval 43"/>
                <p:cNvSpPr/>
                <p:nvPr/>
              </p:nvSpPr>
              <p:spPr>
                <a:xfrm rot="10800000" flipH="1">
                  <a:off x="4656137" y="359389"/>
                  <a:ext cx="76201" cy="76201"/>
                </a:xfrm>
                <a:prstGeom prst="ellipse">
                  <a:avLst/>
                </a:prstGeom>
                <a:solidFill>
                  <a:srgbClr val="F0AD00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1294" name="Object 45" descr="Object 45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1500" y="429239"/>
                  <a:ext cx="723900" cy="3175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95" name="Oval 46"/>
                <p:cNvSpPr/>
                <p:nvPr/>
              </p:nvSpPr>
              <p:spPr>
                <a:xfrm rot="10800000" flipH="1">
                  <a:off x="660400" y="335577"/>
                  <a:ext cx="76200" cy="76201"/>
                </a:xfrm>
                <a:prstGeom prst="ellipse">
                  <a:avLst/>
                </a:prstGeom>
                <a:solidFill>
                  <a:srgbClr val="F0AD00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1298" name="Oval 49"/>
            <p:cNvSpPr/>
            <p:nvPr/>
          </p:nvSpPr>
          <p:spPr>
            <a:xfrm>
              <a:off x="1981200" y="381000"/>
              <a:ext cx="76200" cy="152400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9" name="Oval 50"/>
            <p:cNvSpPr/>
            <p:nvPr/>
          </p:nvSpPr>
          <p:spPr>
            <a:xfrm>
              <a:off x="3276600" y="381000"/>
              <a:ext cx="76200" cy="152400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0" name="Oval 51"/>
            <p:cNvSpPr/>
            <p:nvPr/>
          </p:nvSpPr>
          <p:spPr>
            <a:xfrm>
              <a:off x="4648200" y="381000"/>
              <a:ext cx="76200" cy="152400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1" name="Oval 52"/>
            <p:cNvSpPr/>
            <p:nvPr/>
          </p:nvSpPr>
          <p:spPr>
            <a:xfrm>
              <a:off x="685800" y="381000"/>
              <a:ext cx="76200" cy="152400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2" name="Oval 53"/>
            <p:cNvSpPr/>
            <p:nvPr/>
          </p:nvSpPr>
          <p:spPr>
            <a:xfrm flipH="1">
              <a:off x="1981200" y="990600"/>
              <a:ext cx="76200" cy="76200"/>
            </a:xfrm>
            <a:prstGeom prst="ellipse">
              <a:avLst/>
            </a:prstGeom>
            <a:solidFill>
              <a:srgbClr val="F0AD0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3" name="Oval 54"/>
            <p:cNvSpPr/>
            <p:nvPr/>
          </p:nvSpPr>
          <p:spPr>
            <a:xfrm flipH="1">
              <a:off x="3276600" y="990600"/>
              <a:ext cx="76200" cy="76200"/>
            </a:xfrm>
            <a:prstGeom prst="ellipse">
              <a:avLst/>
            </a:prstGeom>
            <a:solidFill>
              <a:srgbClr val="F0AD0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4" name="Oval 55"/>
            <p:cNvSpPr/>
            <p:nvPr/>
          </p:nvSpPr>
          <p:spPr>
            <a:xfrm flipH="1">
              <a:off x="4648200" y="1066800"/>
              <a:ext cx="76200" cy="76200"/>
            </a:xfrm>
            <a:prstGeom prst="ellipse">
              <a:avLst/>
            </a:prstGeom>
            <a:solidFill>
              <a:srgbClr val="F0AD0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5" name="Oval 56"/>
            <p:cNvSpPr/>
            <p:nvPr/>
          </p:nvSpPr>
          <p:spPr>
            <a:xfrm flipH="1">
              <a:off x="6019800" y="990600"/>
              <a:ext cx="76200" cy="76200"/>
            </a:xfrm>
            <a:prstGeom prst="ellipse">
              <a:avLst/>
            </a:prstGeom>
            <a:solidFill>
              <a:srgbClr val="F0AD0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2809237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Importance</a:t>
            </a:r>
          </a:p>
        </p:txBody>
      </p:sp>
      <p:sp>
        <p:nvSpPr>
          <p:cNvPr id="1311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Just like Calculus invented by Newton, Fourier analysis is another mathematical tool</a:t>
            </a:r>
          </a:p>
          <a:p>
            <a:r>
              <a:t>BIOM: fake iris detection</a:t>
            </a:r>
          </a:p>
          <a:p>
            <a:r>
              <a:t>CS: anti-aliasing in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312174459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FT in Biometrics</a:t>
            </a:r>
          </a:p>
        </p:txBody>
      </p:sp>
      <p:sp>
        <p:nvSpPr>
          <p:cNvPr id="1314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1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7" y="4251920"/>
            <a:ext cx="2505713" cy="2370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9" y="4288247"/>
            <a:ext cx="2487387" cy="2334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501856"/>
            <a:ext cx="2520280" cy="2543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1453343"/>
            <a:ext cx="2517118" cy="2612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3623374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FT in CS</a:t>
            </a:r>
          </a:p>
        </p:txBody>
      </p:sp>
      <p:sp>
        <p:nvSpPr>
          <p:cNvPr id="1321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2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615364" cy="4543425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Text Box 5"/>
          <p:cNvSpPr txBox="1"/>
          <p:nvPr/>
        </p:nvSpPr>
        <p:spPr>
          <a:xfrm>
            <a:off x="2971800" y="6096000"/>
            <a:ext cx="5440919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Anti-aliasing in 3D graphic display</a:t>
            </a:r>
          </a:p>
        </p:txBody>
      </p:sp>
      <p:pic>
        <p:nvPicPr>
          <p:cNvPr id="132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58542"/>
            <a:ext cx="2195960" cy="14262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48086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55447"/>
            <a:ext cx="8784000" cy="65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3691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Complex Numbers</a:t>
            </a:r>
          </a:p>
        </p:txBody>
      </p:sp>
      <p:sp>
        <p:nvSpPr>
          <p:cNvPr id="1327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320039">
              <a:defRPr sz="2200"/>
            </a:pPr>
            <a:r>
              <a:rPr dirty="0"/>
              <a:t>A complex number x is of the form:	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			 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		  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                     </a:t>
            </a:r>
            <a:r>
              <a:rPr lang="en-US" dirty="0"/>
              <a:t>        </a:t>
            </a:r>
            <a:r>
              <a:rPr dirty="0"/>
              <a:t>  a: real part, b: imaginary part</a:t>
            </a:r>
          </a:p>
          <a:p>
            <a:pPr marL="438911" indent="-320039">
              <a:defRPr sz="2200"/>
            </a:pPr>
            <a:endParaRPr dirty="0"/>
          </a:p>
          <a:p>
            <a:pPr marL="438911" indent="-320039">
              <a:defRPr sz="2200"/>
            </a:pPr>
            <a:r>
              <a:rPr dirty="0"/>
              <a:t>Addition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		     </a:t>
            </a:r>
          </a:p>
          <a:p>
            <a:pPr marL="438911" indent="-320039">
              <a:defRPr sz="2200"/>
            </a:pPr>
            <a:endParaRPr dirty="0"/>
          </a:p>
          <a:p>
            <a:pPr marL="438911" indent="-320039">
              <a:defRPr sz="2200"/>
            </a:pPr>
            <a:r>
              <a:rPr dirty="0"/>
              <a:t>Multiplication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		    </a:t>
            </a:r>
          </a:p>
        </p:txBody>
      </p:sp>
      <p:pic>
        <p:nvPicPr>
          <p:cNvPr id="132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430660"/>
            <a:ext cx="3657600" cy="42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962400"/>
            <a:ext cx="4635500" cy="569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105400"/>
            <a:ext cx="5091113" cy="5508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5598822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Complex Numbers (cont’d)</a:t>
            </a:r>
          </a:p>
        </p:txBody>
      </p:sp>
      <p:sp>
        <p:nvSpPr>
          <p:cNvPr id="1333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Magnitude-Phase (</a:t>
            </a:r>
            <a:r>
              <a:rPr dirty="0" err="1"/>
              <a:t>i.e.,vector</a:t>
            </a:r>
            <a:r>
              <a:rPr dirty="0"/>
              <a:t>) representation</a:t>
            </a:r>
          </a:p>
          <a:p>
            <a:pPr marL="320040" indent="-201168">
              <a:buSzTx/>
              <a:buFont typeface="Wingdings 2"/>
              <a:buNone/>
            </a:pPr>
            <a:r>
              <a:rPr dirty="0"/>
              <a:t>			                 </a:t>
            </a:r>
          </a:p>
          <a:p>
            <a:pPr marL="320040" indent="-201168">
              <a:buSzTx/>
              <a:buFont typeface="Wingdings 2"/>
              <a:buNone/>
            </a:pPr>
            <a:endParaRPr dirty="0"/>
          </a:p>
          <a:p>
            <a:pPr marL="320040" indent="-201168">
              <a:buSzTx/>
              <a:buFont typeface="Wingdings 2"/>
              <a:buNone/>
            </a:pPr>
            <a:r>
              <a:rPr dirty="0"/>
              <a:t>                                               Magnitude:</a:t>
            </a:r>
            <a:endParaRPr baseline="30000" dirty="0"/>
          </a:p>
          <a:p>
            <a:pPr marL="320040" indent="-201168">
              <a:buSzTx/>
              <a:buFont typeface="Wingdings 2"/>
              <a:buNone/>
              <a:defRPr baseline="30000"/>
            </a:pPr>
            <a:r>
              <a:rPr dirty="0"/>
              <a:t>			</a:t>
            </a:r>
          </a:p>
          <a:p>
            <a:pPr marL="320040" indent="-201168">
              <a:buSzTx/>
              <a:buFont typeface="Wingdings 2"/>
              <a:buNone/>
              <a:defRPr baseline="30000"/>
            </a:pPr>
            <a:r>
              <a:rPr dirty="0"/>
              <a:t>			                                        </a:t>
            </a:r>
            <a:r>
              <a:rPr baseline="0" dirty="0"/>
              <a:t>Phase: </a:t>
            </a:r>
          </a:p>
        </p:txBody>
      </p:sp>
      <p:pic>
        <p:nvPicPr>
          <p:cNvPr id="1334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262" y="4067704"/>
            <a:ext cx="2745947" cy="703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5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5600"/>
            <a:ext cx="3810000" cy="3389313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Text Box 13"/>
          <p:cNvSpPr txBox="1"/>
          <p:nvPr/>
        </p:nvSpPr>
        <p:spPr>
          <a:xfrm>
            <a:off x="1889125" y="4918075"/>
            <a:ext cx="280055" cy="42139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D4D4D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φ</a:t>
            </a:r>
          </a:p>
        </p:txBody>
      </p:sp>
      <p:pic>
        <p:nvPicPr>
          <p:cNvPr id="1337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5734050"/>
            <a:ext cx="2133600" cy="55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8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227297"/>
            <a:ext cx="2057400" cy="560388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TextBox 1"/>
          <p:cNvSpPr txBox="1"/>
          <p:nvPr/>
        </p:nvSpPr>
        <p:spPr>
          <a:xfrm>
            <a:off x="4378325" y="5041900"/>
            <a:ext cx="3600411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Phase – Magnitude notation:</a:t>
            </a:r>
          </a:p>
        </p:txBody>
      </p:sp>
    </p:spTree>
    <p:extLst>
      <p:ext uri="{BB962C8B-B14F-4D97-AF65-F5344CB8AC3E}">
        <p14:creationId xmlns:p14="http://schemas.microsoft.com/office/powerpoint/2010/main" val="3023102208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Complex Numbers (cont’d)</a:t>
            </a:r>
          </a:p>
        </p:txBody>
      </p:sp>
      <p:sp>
        <p:nvSpPr>
          <p:cNvPr id="1342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Multiplication using magnitude-phase representation</a:t>
            </a:r>
          </a:p>
          <a:p>
            <a:endParaRPr dirty="0"/>
          </a:p>
          <a:p>
            <a:endParaRPr dirty="0"/>
          </a:p>
          <a:p>
            <a:r>
              <a:rPr dirty="0"/>
              <a:t>Complex conjugate</a:t>
            </a:r>
          </a:p>
          <a:p>
            <a:endParaRPr dirty="0"/>
          </a:p>
          <a:p>
            <a:r>
              <a:rPr dirty="0"/>
              <a:t>Properties</a:t>
            </a:r>
          </a:p>
        </p:txBody>
      </p:sp>
      <p:pic>
        <p:nvPicPr>
          <p:cNvPr id="134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62399"/>
            <a:ext cx="7010400" cy="682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3789040"/>
            <a:ext cx="1828801" cy="72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90" y="4797152"/>
            <a:ext cx="2674939" cy="1476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9699943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Complex Numbers (cont’d)</a:t>
            </a:r>
          </a:p>
        </p:txBody>
      </p:sp>
      <p:sp>
        <p:nvSpPr>
          <p:cNvPr id="1348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Euler’s formula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Properties</a:t>
            </a:r>
          </a:p>
        </p:txBody>
      </p:sp>
      <p:pic>
        <p:nvPicPr>
          <p:cNvPr id="13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595302"/>
            <a:ext cx="3836705" cy="965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4" name="Group 1"/>
          <p:cNvGrpSpPr/>
          <p:nvPr/>
        </p:nvGrpSpPr>
        <p:grpSpPr>
          <a:xfrm>
            <a:off x="2812800" y="3010055"/>
            <a:ext cx="6079681" cy="3253793"/>
            <a:chOff x="0" y="0"/>
            <a:chExt cx="6079680" cy="3253792"/>
          </a:xfrm>
        </p:grpSpPr>
        <p:pic>
          <p:nvPicPr>
            <p:cNvPr id="1350" name="Picture 8" descr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79681" cy="3253793"/>
            </a:xfrm>
            <a:prstGeom prst="rect">
              <a:avLst/>
            </a:prstGeom>
            <a:ln w="12700" cap="flat">
              <a:solidFill>
                <a:srgbClr val="C00000"/>
              </a:solidFill>
              <a:miter lim="400000"/>
            </a:ln>
            <a:effectLst/>
          </p:spPr>
        </p:pic>
        <p:grpSp>
          <p:nvGrpSpPr>
            <p:cNvPr id="1353" name="Text Box 9"/>
            <p:cNvGrpSpPr/>
            <p:nvPr/>
          </p:nvGrpSpPr>
          <p:grpSpPr>
            <a:xfrm>
              <a:off x="1471168" y="1957648"/>
              <a:ext cx="250826" cy="345441"/>
              <a:chOff x="0" y="0"/>
              <a:chExt cx="250825" cy="345440"/>
            </a:xfrm>
          </p:grpSpPr>
          <p:sp>
            <p:nvSpPr>
              <p:cNvPr id="1351" name="矩形"/>
              <p:cNvSpPr/>
              <p:nvPr/>
            </p:nvSpPr>
            <p:spPr>
              <a:xfrm>
                <a:off x="0" y="0"/>
                <a:ext cx="250825" cy="215444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solidFill>
                  <a:srgbClr val="C00000"/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52" name="文本"/>
              <p:cNvSpPr txBox="1"/>
              <p:nvPr/>
            </p:nvSpPr>
            <p:spPr>
              <a:xfrm>
                <a:off x="0" y="0"/>
                <a:ext cx="250825" cy="345440"/>
              </a:xfrm>
              <a:prstGeom prst="rect">
                <a:avLst/>
              </a:prstGeom>
              <a:noFill/>
              <a:ln w="12700" cap="flat">
                <a:solidFill>
                  <a:srgbClr val="C00000"/>
                </a:solidFill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5195569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</a:t>
            </a:r>
          </a:p>
        </p:txBody>
      </p:sp>
      <p:sp>
        <p:nvSpPr>
          <p:cNvPr id="1357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Periodic functions</a:t>
            </a:r>
          </a:p>
          <a:p>
            <a:r>
              <a:t>General form of sine and cosine functions:</a:t>
            </a:r>
          </a:p>
        </p:txBody>
      </p:sp>
      <p:pic>
        <p:nvPicPr>
          <p:cNvPr id="135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429000"/>
            <a:ext cx="3505200" cy="646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9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429000"/>
            <a:ext cx="3657600" cy="630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060" y="4004435"/>
            <a:ext cx="3531840" cy="24021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1001371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</a:t>
            </a:r>
          </a:p>
        </p:txBody>
      </p:sp>
      <p:pic>
        <p:nvPicPr>
          <p:cNvPr id="13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996951"/>
            <a:ext cx="7086600" cy="125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648200"/>
            <a:ext cx="7239000" cy="123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653136"/>
            <a:ext cx="914400" cy="379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6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1" y="2667000"/>
            <a:ext cx="990601" cy="38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Text Box 12"/>
          <p:cNvSpPr txBox="1"/>
          <p:nvPr/>
        </p:nvSpPr>
        <p:spPr>
          <a:xfrm>
            <a:off x="2743200" y="1981200"/>
            <a:ext cx="3555911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Special case: A=1, b=0, α=1</a:t>
            </a:r>
          </a:p>
        </p:txBody>
      </p:sp>
      <p:sp>
        <p:nvSpPr>
          <p:cNvPr id="1368" name="Text Box 13"/>
          <p:cNvSpPr txBox="1"/>
          <p:nvPr/>
        </p:nvSpPr>
        <p:spPr>
          <a:xfrm>
            <a:off x="5546725" y="4914900"/>
            <a:ext cx="219557" cy="34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4D4D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π</a:t>
            </a:r>
          </a:p>
        </p:txBody>
      </p:sp>
      <p:sp>
        <p:nvSpPr>
          <p:cNvPr id="1369" name="Text Box 13"/>
          <p:cNvSpPr txBox="1"/>
          <p:nvPr/>
        </p:nvSpPr>
        <p:spPr>
          <a:xfrm>
            <a:off x="5697537" y="3046413"/>
            <a:ext cx="219558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4D4D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π</a:t>
            </a:r>
          </a:p>
        </p:txBody>
      </p:sp>
    </p:spTree>
    <p:extLst>
      <p:ext uri="{BB962C8B-B14F-4D97-AF65-F5344CB8AC3E}">
        <p14:creationId xmlns:p14="http://schemas.microsoft.com/office/powerpoint/2010/main" val="1994474894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 (cont’d)</a:t>
            </a:r>
          </a:p>
        </p:txBody>
      </p:sp>
      <p:sp>
        <p:nvSpPr>
          <p:cNvPr id="1372" name="Text Box 9"/>
          <p:cNvSpPr txBox="1"/>
          <p:nvPr/>
        </p:nvSpPr>
        <p:spPr>
          <a:xfrm>
            <a:off x="1066800" y="4876800"/>
            <a:ext cx="4776748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Note:</a:t>
            </a:r>
            <a:r>
              <a:rPr u="none"/>
              <a:t> cosine is a shifted sine function:</a:t>
            </a:r>
          </a:p>
        </p:txBody>
      </p:sp>
      <p:pic>
        <p:nvPicPr>
          <p:cNvPr id="1373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19400"/>
            <a:ext cx="2362200" cy="1622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19400"/>
            <a:ext cx="2286000" cy="1622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780927"/>
            <a:ext cx="2362200" cy="1652590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Text Box 14"/>
          <p:cNvSpPr txBox="1"/>
          <p:nvPr/>
        </p:nvSpPr>
        <p:spPr>
          <a:xfrm>
            <a:off x="574040" y="2133600"/>
            <a:ext cx="77498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buSzPct val="100000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/>
              <a:t> </a:t>
            </a:r>
            <a:r>
              <a:rPr sz="2800">
                <a:solidFill>
                  <a:srgbClr val="C64847"/>
                </a:solidFill>
              </a:rPr>
              <a:t>Shifting</a:t>
            </a:r>
            <a:r>
              <a:rPr sz="2800"/>
              <a:t> or translating the sine function by a const b</a:t>
            </a:r>
          </a:p>
        </p:txBody>
      </p:sp>
      <p:grpSp>
        <p:nvGrpSpPr>
          <p:cNvPr id="1379" name="Object 17"/>
          <p:cNvGrpSpPr/>
          <p:nvPr/>
        </p:nvGrpSpPr>
        <p:grpSpPr>
          <a:xfrm>
            <a:off x="3886200" y="5486400"/>
            <a:ext cx="2411414" cy="825500"/>
            <a:chOff x="0" y="0"/>
            <a:chExt cx="2411413" cy="825500"/>
          </a:xfrm>
        </p:grpSpPr>
        <p:sp>
          <p:nvSpPr>
            <p:cNvPr id="1377" name="矩形"/>
            <p:cNvSpPr/>
            <p:nvPr/>
          </p:nvSpPr>
          <p:spPr>
            <a:xfrm>
              <a:off x="0" y="0"/>
              <a:ext cx="2411414" cy="825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378" name="image54.pdf" descr="image54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411414" cy="82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94047119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 (cont’d)</a:t>
            </a:r>
          </a:p>
        </p:txBody>
      </p:sp>
      <p:sp>
        <p:nvSpPr>
          <p:cNvPr id="1382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Changing the </a:t>
            </a:r>
            <a:r>
              <a:rPr>
                <a:solidFill>
                  <a:srgbClr val="C64847"/>
                </a:solidFill>
              </a:rPr>
              <a:t>amplitude</a:t>
            </a:r>
            <a:r>
              <a:t> A</a:t>
            </a:r>
          </a:p>
        </p:txBody>
      </p:sp>
      <p:pic>
        <p:nvPicPr>
          <p:cNvPr id="138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971800"/>
            <a:ext cx="4419600" cy="2301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971800"/>
            <a:ext cx="1143000" cy="3635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7748928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 (cont’d)</a:t>
            </a:r>
          </a:p>
        </p:txBody>
      </p:sp>
      <p:sp>
        <p:nvSpPr>
          <p:cNvPr id="1387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Changing the </a:t>
            </a:r>
            <a:r>
              <a:rPr>
                <a:solidFill>
                  <a:srgbClr val="E78A2D"/>
                </a:solidFill>
              </a:rPr>
              <a:t>period</a:t>
            </a:r>
            <a:r>
              <a:t> T=2π/|α|</a:t>
            </a:r>
          </a:p>
          <a:p>
            <a:pPr marL="274319" lvl="1" indent="182880">
              <a:spcBef>
                <a:spcPts val="600"/>
              </a:spcBef>
              <a:buSzTx/>
              <a:buFont typeface="Wingdings 2"/>
              <a:buNone/>
              <a:defRPr sz="2800"/>
            </a:pPr>
            <a:r>
              <a:t>    consider A=1, b=0: y=cos(αt)</a:t>
            </a:r>
          </a:p>
        </p:txBody>
      </p:sp>
      <p:pic>
        <p:nvPicPr>
          <p:cNvPr id="13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200400"/>
            <a:ext cx="3505200" cy="2697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352800"/>
            <a:ext cx="1295400" cy="366714"/>
          </a:xfrm>
          <a:prstGeom prst="rect">
            <a:avLst/>
          </a:prstGeom>
          <a:ln w="12700">
            <a:miter lim="400000"/>
          </a:ln>
        </p:spPr>
      </p:pic>
      <p:sp>
        <p:nvSpPr>
          <p:cNvPr id="1390" name="Text Box 8"/>
          <p:cNvSpPr txBox="1"/>
          <p:nvPr/>
        </p:nvSpPr>
        <p:spPr>
          <a:xfrm>
            <a:off x="5562600" y="3276600"/>
            <a:ext cx="2065249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period 2π/4=π/2</a:t>
            </a:r>
          </a:p>
        </p:txBody>
      </p:sp>
      <p:sp>
        <p:nvSpPr>
          <p:cNvPr id="1391" name="Text Box 9"/>
          <p:cNvSpPr txBox="1"/>
          <p:nvPr/>
        </p:nvSpPr>
        <p:spPr>
          <a:xfrm>
            <a:off x="5410200" y="3886200"/>
            <a:ext cx="2719199" cy="1107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shorter period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higher frequency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(i.e., oscillates faster)</a:t>
            </a:r>
          </a:p>
        </p:txBody>
      </p:sp>
      <p:sp>
        <p:nvSpPr>
          <p:cNvPr id="1392" name="Text Box 11"/>
          <p:cNvSpPr txBox="1"/>
          <p:nvPr/>
        </p:nvSpPr>
        <p:spPr>
          <a:xfrm>
            <a:off x="6324600" y="2895600"/>
            <a:ext cx="664330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α =4</a:t>
            </a:r>
          </a:p>
        </p:txBody>
      </p:sp>
      <p:sp>
        <p:nvSpPr>
          <p:cNvPr id="1393" name="Text Box 12"/>
          <p:cNvSpPr txBox="1"/>
          <p:nvPr/>
        </p:nvSpPr>
        <p:spPr>
          <a:xfrm>
            <a:off x="4876800" y="5257800"/>
            <a:ext cx="3935721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Frequency</a:t>
            </a:r>
            <a:r>
              <a:rPr b="0" u="none"/>
              <a:t> is defined as  f=1/T</a:t>
            </a:r>
          </a:p>
        </p:txBody>
      </p:sp>
      <p:sp>
        <p:nvSpPr>
          <p:cNvPr id="1394" name="Text Box 13"/>
          <p:cNvSpPr txBox="1"/>
          <p:nvPr/>
        </p:nvSpPr>
        <p:spPr>
          <a:xfrm>
            <a:off x="1676400" y="6035675"/>
            <a:ext cx="6205945" cy="76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Alternative notation</a:t>
            </a:r>
            <a:r>
              <a:rPr u="none"/>
              <a:t>: sin(αt)=sin(2πt/T)=sin(2πft)</a:t>
            </a:r>
          </a:p>
        </p:txBody>
      </p:sp>
    </p:spTree>
    <p:extLst>
      <p:ext uri="{BB962C8B-B14F-4D97-AF65-F5344CB8AC3E}">
        <p14:creationId xmlns:p14="http://schemas.microsoft.com/office/powerpoint/2010/main" val="1798656052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Image Transforms</a:t>
            </a:r>
          </a:p>
        </p:txBody>
      </p:sp>
      <p:sp>
        <p:nvSpPr>
          <p:cNvPr id="1397" name="Rectangle 3"/>
          <p:cNvSpPr txBox="1">
            <a:spLocks noGrp="1"/>
          </p:cNvSpPr>
          <p:nvPr>
            <p:ph type="body" idx="1"/>
          </p:nvPr>
        </p:nvSpPr>
        <p:spPr>
          <a:xfrm>
            <a:off x="762000" y="1484783"/>
            <a:ext cx="7772400" cy="4114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800"/>
            </a:pPr>
            <a:r>
              <a:t>Many times, image processing tasks are best performed in transformed domain other than the </a:t>
            </a:r>
            <a:r>
              <a:rPr i="1"/>
              <a:t>spatial domain.</a:t>
            </a:r>
          </a:p>
          <a:p>
            <a:pPr>
              <a:lnSpc>
                <a:spcPct val="90000"/>
              </a:lnSpc>
              <a:defRPr sz="2800"/>
            </a:pPr>
            <a:r>
              <a:t>Key steps:</a:t>
            </a:r>
          </a:p>
          <a:p>
            <a:pPr marL="274319" lvl="1" indent="182880">
              <a:lnSpc>
                <a:spcPct val="90000"/>
              </a:lnSpc>
              <a:spcBef>
                <a:spcPts val="600"/>
              </a:spcBef>
              <a:buSzTx/>
              <a:buFont typeface="Wingdings 2"/>
              <a:buNone/>
              <a:defRPr sz="2800"/>
            </a:pPr>
            <a:r>
              <a:t>(1) Transform the image</a:t>
            </a:r>
          </a:p>
          <a:p>
            <a:pPr marL="274319" lvl="1" indent="182880">
              <a:lnSpc>
                <a:spcPct val="90000"/>
              </a:lnSpc>
              <a:spcBef>
                <a:spcPts val="600"/>
              </a:spcBef>
              <a:buSzTx/>
              <a:buFont typeface="Wingdings 2"/>
              <a:buNone/>
              <a:defRPr sz="2800"/>
            </a:pPr>
            <a:r>
              <a:t>(2) Carry out the task(s) in the </a:t>
            </a:r>
            <a:r>
              <a:rPr i="1"/>
              <a:t>transformed domain</a:t>
            </a:r>
            <a:r>
              <a:t>.</a:t>
            </a:r>
          </a:p>
          <a:p>
            <a:pPr marL="274319" lvl="1" indent="182880">
              <a:lnSpc>
                <a:spcPct val="90000"/>
              </a:lnSpc>
              <a:spcBef>
                <a:spcPts val="600"/>
              </a:spcBef>
              <a:buSzTx/>
              <a:buFont typeface="Wingdings 2"/>
              <a:buNone/>
              <a:defRPr sz="2800"/>
            </a:pPr>
            <a:r>
              <a:t>(3) Apply </a:t>
            </a:r>
            <a:r>
              <a:rPr i="1"/>
              <a:t>inverse transform</a:t>
            </a:r>
            <a:r>
              <a:t> to return to the spatial domain.</a:t>
            </a:r>
          </a:p>
        </p:txBody>
      </p:sp>
      <p:pic>
        <p:nvPicPr>
          <p:cNvPr id="139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29199"/>
            <a:ext cx="7772400" cy="154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1076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55447"/>
            <a:ext cx="8784000" cy="66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70077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Transformation Kernels</a:t>
            </a:r>
          </a:p>
        </p:txBody>
      </p:sp>
      <p:sp>
        <p:nvSpPr>
          <p:cNvPr id="1401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Forward Transformation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Inverse Transformation</a:t>
            </a:r>
          </a:p>
        </p:txBody>
      </p:sp>
      <p:grpSp>
        <p:nvGrpSpPr>
          <p:cNvPr id="1404" name="Object 5"/>
          <p:cNvGrpSpPr/>
          <p:nvPr/>
        </p:nvGrpSpPr>
        <p:grpSpPr>
          <a:xfrm>
            <a:off x="762000" y="2819400"/>
            <a:ext cx="7772400" cy="823913"/>
            <a:chOff x="0" y="0"/>
            <a:chExt cx="7772400" cy="823912"/>
          </a:xfrm>
        </p:grpSpPr>
        <p:sp>
          <p:nvSpPr>
            <p:cNvPr id="1402" name="矩形"/>
            <p:cNvSpPr/>
            <p:nvPr/>
          </p:nvSpPr>
          <p:spPr>
            <a:xfrm>
              <a:off x="0" y="0"/>
              <a:ext cx="7772400" cy="823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03" name="image63.pdf" descr="image63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772400" cy="8239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7" name="Object 7"/>
          <p:cNvGrpSpPr/>
          <p:nvPr/>
        </p:nvGrpSpPr>
        <p:grpSpPr>
          <a:xfrm>
            <a:off x="701675" y="5029200"/>
            <a:ext cx="8001000" cy="808038"/>
            <a:chOff x="0" y="0"/>
            <a:chExt cx="8001000" cy="808037"/>
          </a:xfrm>
        </p:grpSpPr>
        <p:sp>
          <p:nvSpPr>
            <p:cNvPr id="1405" name="矩形"/>
            <p:cNvSpPr/>
            <p:nvPr/>
          </p:nvSpPr>
          <p:spPr>
            <a:xfrm>
              <a:off x="0" y="0"/>
              <a:ext cx="8001000" cy="8080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06" name="image64.pdf" descr="image64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001000" cy="808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8" name="Text Box 8"/>
          <p:cNvSpPr txBox="1"/>
          <p:nvPr/>
        </p:nvSpPr>
        <p:spPr>
          <a:xfrm>
            <a:off x="5105400" y="4049712"/>
            <a:ext cx="3024595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inverse transformation kernel</a:t>
            </a:r>
          </a:p>
        </p:txBody>
      </p:sp>
      <p:sp>
        <p:nvSpPr>
          <p:cNvPr id="1409" name="Text Box 10"/>
          <p:cNvSpPr txBox="1"/>
          <p:nvPr/>
        </p:nvSpPr>
        <p:spPr>
          <a:xfrm>
            <a:off x="5105400" y="1979613"/>
            <a:ext cx="3126170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forward transformation kernel</a:t>
            </a:r>
          </a:p>
        </p:txBody>
      </p:sp>
      <p:sp>
        <p:nvSpPr>
          <p:cNvPr id="1410" name="Left Arrow 1"/>
          <p:cNvSpPr/>
          <p:nvPr/>
        </p:nvSpPr>
        <p:spPr>
          <a:xfrm rot="20533526">
            <a:off x="3825875" y="2574925"/>
            <a:ext cx="1752600" cy="381000"/>
          </a:xfrm>
          <a:prstGeom prst="leftArrow">
            <a:avLst>
              <a:gd name="adj1" fmla="val 50000"/>
              <a:gd name="adj2" fmla="val 50004"/>
            </a:avLst>
          </a:prstGeom>
          <a:solidFill>
            <a:srgbClr val="F0AD00"/>
          </a:solidFill>
          <a:ln w="12700" cap="sq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1" name="Left Arrow 13"/>
          <p:cNvSpPr/>
          <p:nvPr/>
        </p:nvSpPr>
        <p:spPr>
          <a:xfrm rot="20533526">
            <a:off x="3841750" y="4678362"/>
            <a:ext cx="1752600" cy="381001"/>
          </a:xfrm>
          <a:prstGeom prst="leftArrow">
            <a:avLst>
              <a:gd name="adj1" fmla="val 50000"/>
              <a:gd name="adj2" fmla="val 50004"/>
            </a:avLst>
          </a:prstGeom>
          <a:solidFill>
            <a:srgbClr val="F0AD00"/>
          </a:solidFill>
          <a:ln w="12700" cap="sq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6601143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Continuous Fourier Transform (FT)</a:t>
            </a:r>
          </a:p>
        </p:txBody>
      </p:sp>
      <p:sp>
        <p:nvSpPr>
          <p:cNvPr id="1414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Transforms a signal (i.e., function) from the </a:t>
            </a:r>
            <a:r>
              <a:rPr u="sng"/>
              <a:t>spatial</a:t>
            </a:r>
            <a:r>
              <a:t> domain to the </a:t>
            </a:r>
            <a:r>
              <a:rPr u="sng"/>
              <a:t>frequency</a:t>
            </a:r>
            <a:r>
              <a:t> domain.</a:t>
            </a:r>
          </a:p>
        </p:txBody>
      </p:sp>
      <p:pic>
        <p:nvPicPr>
          <p:cNvPr id="14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80927"/>
            <a:ext cx="6858000" cy="2384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99" y="5084319"/>
            <a:ext cx="3200401" cy="804864"/>
          </a:xfrm>
          <a:prstGeom prst="rect">
            <a:avLst/>
          </a:prstGeom>
          <a:ln w="12700">
            <a:miter lim="400000"/>
          </a:ln>
        </p:spPr>
      </p:pic>
      <p:sp>
        <p:nvSpPr>
          <p:cNvPr id="1417" name="Text Box 7"/>
          <p:cNvSpPr txBox="1"/>
          <p:nvPr/>
        </p:nvSpPr>
        <p:spPr>
          <a:xfrm>
            <a:off x="3347863" y="5276055"/>
            <a:ext cx="848728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where</a:t>
            </a:r>
          </a:p>
        </p:txBody>
      </p:sp>
      <p:sp>
        <p:nvSpPr>
          <p:cNvPr id="1418" name="Text Box 8"/>
          <p:cNvSpPr txBox="1"/>
          <p:nvPr/>
        </p:nvSpPr>
        <p:spPr>
          <a:xfrm>
            <a:off x="1584325" y="4725144"/>
            <a:ext cx="764342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(IFT)</a:t>
            </a:r>
          </a:p>
        </p:txBody>
      </p:sp>
    </p:spTree>
    <p:extLst>
      <p:ext uri="{BB962C8B-B14F-4D97-AF65-F5344CB8AC3E}">
        <p14:creationId xmlns:p14="http://schemas.microsoft.com/office/powerpoint/2010/main" val="2883448853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Example: Removing undesirable frequencies</a:t>
            </a:r>
          </a:p>
        </p:txBody>
      </p:sp>
      <p:pic>
        <p:nvPicPr>
          <p:cNvPr id="142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68" y="1981200"/>
            <a:ext cx="5211764" cy="198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917" y="4495800"/>
            <a:ext cx="5105401" cy="194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423" name="Text Box 6"/>
          <p:cNvSpPr txBox="1"/>
          <p:nvPr/>
        </p:nvSpPr>
        <p:spPr>
          <a:xfrm>
            <a:off x="4474442" y="4557712"/>
            <a:ext cx="1457038" cy="66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remove high</a:t>
            </a:r>
            <a:endParaRPr sz="2400"/>
          </a:p>
          <a:p>
            <a: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frequencies</a:t>
            </a:r>
          </a:p>
        </p:txBody>
      </p:sp>
      <p:sp>
        <p:nvSpPr>
          <p:cNvPr id="1424" name="Text Box 7"/>
          <p:cNvSpPr txBox="1"/>
          <p:nvPr/>
        </p:nvSpPr>
        <p:spPr>
          <a:xfrm>
            <a:off x="7004916" y="4572000"/>
            <a:ext cx="1548444" cy="66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reconstructed</a:t>
            </a:r>
            <a:endParaRPr sz="2400"/>
          </a:p>
          <a:p>
            <a: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signal</a:t>
            </a:r>
          </a:p>
        </p:txBody>
      </p:sp>
      <p:sp>
        <p:nvSpPr>
          <p:cNvPr id="1425" name="Text Box 8"/>
          <p:cNvSpPr txBox="1"/>
          <p:nvPr/>
        </p:nvSpPr>
        <p:spPr>
          <a:xfrm>
            <a:off x="7004916" y="2057400"/>
            <a:ext cx="1274674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frequencies</a:t>
            </a:r>
          </a:p>
        </p:txBody>
      </p:sp>
      <p:sp>
        <p:nvSpPr>
          <p:cNvPr id="1426" name="Text Box 9"/>
          <p:cNvSpPr txBox="1"/>
          <p:nvPr/>
        </p:nvSpPr>
        <p:spPr>
          <a:xfrm>
            <a:off x="4795117" y="2133600"/>
            <a:ext cx="1324779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noisy signal</a:t>
            </a:r>
          </a:p>
        </p:txBody>
      </p:sp>
      <p:sp>
        <p:nvSpPr>
          <p:cNvPr id="1427" name="Text Box 10"/>
          <p:cNvSpPr txBox="1"/>
          <p:nvPr/>
        </p:nvSpPr>
        <p:spPr>
          <a:xfrm>
            <a:off x="136525" y="4610100"/>
            <a:ext cx="2710716" cy="145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remove certain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frequencies, set their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corresponding F(u)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coefficients to zero!</a:t>
            </a:r>
          </a:p>
        </p:txBody>
      </p:sp>
    </p:spTree>
    <p:extLst>
      <p:ext uri="{BB962C8B-B14F-4D97-AF65-F5344CB8AC3E}">
        <p14:creationId xmlns:p14="http://schemas.microsoft.com/office/powerpoint/2010/main" val="2112457305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How do frequencies show up in an image?</a:t>
            </a:r>
          </a:p>
        </p:txBody>
      </p:sp>
      <p:sp>
        <p:nvSpPr>
          <p:cNvPr id="1430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Low frequencies correspond to slowly varying information (e.g., continuous surface).</a:t>
            </a:r>
          </a:p>
          <a:p>
            <a:pPr>
              <a:defRPr sz="2800"/>
            </a:pPr>
            <a:r>
              <a:t>High frequencies correspond to quickly varying information (e.g., edges)</a:t>
            </a:r>
          </a:p>
        </p:txBody>
      </p:sp>
      <p:pic>
        <p:nvPicPr>
          <p:cNvPr id="143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4076700"/>
            <a:ext cx="1998664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4076700"/>
            <a:ext cx="2133600" cy="2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Text Box 7"/>
          <p:cNvSpPr txBox="1"/>
          <p:nvPr/>
        </p:nvSpPr>
        <p:spPr>
          <a:xfrm>
            <a:off x="1868488" y="6167437"/>
            <a:ext cx="1957646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Original Image</a:t>
            </a:r>
          </a:p>
        </p:txBody>
      </p:sp>
      <p:sp>
        <p:nvSpPr>
          <p:cNvPr id="1434" name="Text Box 9"/>
          <p:cNvSpPr txBox="1"/>
          <p:nvPr/>
        </p:nvSpPr>
        <p:spPr>
          <a:xfrm>
            <a:off x="4700587" y="6213475"/>
            <a:ext cx="1576945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Low-passed</a:t>
            </a:r>
          </a:p>
        </p:txBody>
      </p:sp>
    </p:spTree>
    <p:extLst>
      <p:ext uri="{BB962C8B-B14F-4D97-AF65-F5344CB8AC3E}">
        <p14:creationId xmlns:p14="http://schemas.microsoft.com/office/powerpoint/2010/main" val="1966501995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Example of noise reduction using FT</a:t>
            </a:r>
          </a:p>
        </p:txBody>
      </p:sp>
      <p:pic>
        <p:nvPicPr>
          <p:cNvPr id="143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828800"/>
            <a:ext cx="6026150" cy="4514850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矩形 1"/>
          <p:cNvSpPr/>
          <p:nvPr/>
        </p:nvSpPr>
        <p:spPr>
          <a:xfrm>
            <a:off x="1403647" y="4149080"/>
            <a:ext cx="3024338" cy="2232249"/>
          </a:xfrm>
          <a:prstGeom prst="rect">
            <a:avLst/>
          </a:prstGeom>
          <a:solidFill>
            <a:srgbClr val="FFFFFF"/>
          </a:solidFill>
          <a:ln w="480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019543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Frequency Filtering Steps</a:t>
            </a:r>
          </a:p>
        </p:txBody>
      </p:sp>
      <p:sp>
        <p:nvSpPr>
          <p:cNvPr id="1443" name="Rectangle 3"/>
          <p:cNvSpPr txBox="1">
            <a:spLocks noGrp="1"/>
          </p:cNvSpPr>
          <p:nvPr>
            <p:ph type="body" idx="1"/>
          </p:nvPr>
        </p:nvSpPr>
        <p:spPr>
          <a:xfrm>
            <a:off x="179511" y="1775191"/>
            <a:ext cx="8784978" cy="462561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46888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Discrete Fourier Transform (DFT)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Discrete Fourier Transform (DFT) (cont’d)</a:t>
            </a:r>
          </a:p>
        </p:txBody>
      </p:sp>
      <p:sp>
        <p:nvSpPr>
          <p:cNvPr id="365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17062610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Fast Fourier Transform（FFT）"/>
          <p:cNvSpPr txBox="1">
            <a:spLocks noGrp="1"/>
          </p:cNvSpPr>
          <p:nvPr>
            <p:ph type="title"/>
          </p:nvPr>
        </p:nvSpPr>
        <p:spPr>
          <a:xfrm>
            <a:off x="442913" y="103187"/>
            <a:ext cx="8243886" cy="1314451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Fast Fourier Transform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（</a:t>
            </a:r>
            <a:r>
              <a:t>FFT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）</a:t>
            </a:r>
          </a:p>
        </p:txBody>
      </p:sp>
      <p:sp>
        <p:nvSpPr>
          <p:cNvPr id="368" name="Speed up the discrete Fourier Transform;…"/>
          <p:cNvSpPr txBox="1">
            <a:spLocks noGrp="1"/>
          </p:cNvSpPr>
          <p:nvPr>
            <p:ph type="body" idx="1"/>
          </p:nvPr>
        </p:nvSpPr>
        <p:spPr>
          <a:xfrm>
            <a:off x="457199" y="1887538"/>
            <a:ext cx="8075615" cy="3557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1355" indent="-307238" defTabSz="877823">
              <a:defRPr sz="2688"/>
            </a:pPr>
            <a:r>
              <a:t>Speed up the discrete Fourier Transform;</a:t>
            </a:r>
          </a:p>
          <a:p>
            <a:pPr marL="421355" indent="-307238" defTabSz="877823">
              <a:defRPr sz="2688"/>
            </a:pPr>
            <a:r>
              <a:t>There are many repetitive work in the computation.</a:t>
            </a:r>
          </a:p>
          <a:p>
            <a:pPr marL="421355" indent="-307238" defTabSz="877823">
              <a:defRPr sz="2688"/>
            </a:pPr>
            <a:r>
              <a:t>Cooley and Tukey presented in 1965:</a:t>
            </a:r>
          </a:p>
          <a:p>
            <a:pPr marL="702259" lvl="1" indent="-263347" defTabSz="877823">
              <a:spcBef>
                <a:spcPts val="500"/>
              </a:spcBef>
              <a:buClr>
                <a:srgbClr val="60B5CC"/>
              </a:buClr>
              <a:defRPr sz="2304"/>
            </a:pPr>
            <a:r>
              <a:t>Divide the original N-points sequence into several short sequence successively;</a:t>
            </a:r>
          </a:p>
          <a:p>
            <a:pPr marL="702259" lvl="1" indent="-263347" defTabSz="877823">
              <a:spcBef>
                <a:spcPts val="500"/>
              </a:spcBef>
              <a:buClr>
                <a:srgbClr val="60B5CC"/>
              </a:buClr>
              <a:defRPr sz="2304"/>
            </a:pPr>
            <a:r>
              <a:t>Compute the Discrete Fourier Transform of these short sequences;</a:t>
            </a:r>
          </a:p>
          <a:p>
            <a:pPr marL="702259" lvl="1" indent="-263347" defTabSz="877823">
              <a:spcBef>
                <a:spcPts val="500"/>
              </a:spcBef>
              <a:buClr>
                <a:srgbClr val="60B5CC"/>
              </a:buClr>
              <a:defRPr sz="2304"/>
            </a:pPr>
            <a:r>
              <a:t>Make up the wanted transform value;</a:t>
            </a:r>
          </a:p>
          <a:p>
            <a:pPr marL="702259" lvl="1" indent="-263347" defTabSz="877823">
              <a:spcBef>
                <a:spcPts val="500"/>
              </a:spcBef>
              <a:buClr>
                <a:srgbClr val="60B5CC"/>
              </a:buClr>
              <a:defRPr sz="2304"/>
            </a:pPr>
            <a:r>
              <a:t>Computational workload:</a:t>
            </a:r>
          </a:p>
        </p:txBody>
      </p:sp>
      <p:pic>
        <p:nvPicPr>
          <p:cNvPr id="369" name="image71.pdf" descr="image7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856" y="4763615"/>
            <a:ext cx="2232026" cy="5286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9349542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FT Principle"/>
          <p:cNvSpPr txBox="1">
            <a:spLocks noGrp="1"/>
          </p:cNvSpPr>
          <p:nvPr>
            <p:ph type="title"/>
          </p:nvPr>
        </p:nvSpPr>
        <p:spPr>
          <a:xfrm>
            <a:off x="442913" y="103187"/>
            <a:ext cx="8243886" cy="131445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Principle</a:t>
            </a:r>
          </a:p>
        </p:txBody>
      </p:sp>
      <p:sp>
        <p:nvSpPr>
          <p:cNvPr id="374" name="正文"/>
          <p:cNvSpPr txBox="1">
            <a:spLocks noGrp="1"/>
          </p:cNvSpPr>
          <p:nvPr>
            <p:ph type="body" sz="quarter" idx="1"/>
          </p:nvPr>
        </p:nvSpPr>
        <p:spPr>
          <a:xfrm>
            <a:off x="457198" y="1600200"/>
            <a:ext cx="4114801" cy="97028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grpSp>
        <p:nvGrpSpPr>
          <p:cNvPr id="377" name="成组"/>
          <p:cNvGrpSpPr/>
          <p:nvPr/>
        </p:nvGrpSpPr>
        <p:grpSpPr>
          <a:xfrm>
            <a:off x="1756263" y="2539749"/>
            <a:ext cx="5328594" cy="691259"/>
            <a:chOff x="0" y="0"/>
            <a:chExt cx="5328592" cy="691257"/>
          </a:xfrm>
        </p:grpSpPr>
        <p:sp>
          <p:nvSpPr>
            <p:cNvPr id="375" name="矩形"/>
            <p:cNvSpPr/>
            <p:nvPr/>
          </p:nvSpPr>
          <p:spPr>
            <a:xfrm>
              <a:off x="-1" y="0"/>
              <a:ext cx="5328594" cy="691258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376" name="矩形"/>
            <p:cNvSpPr txBox="1"/>
            <p:nvPr/>
          </p:nvSpPr>
          <p:spPr>
            <a:xfrm>
              <a:off x="0" y="0"/>
              <a:ext cx="5328593" cy="47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sp>
        <p:nvSpPr>
          <p:cNvPr id="378" name="Assuming N  is the positive integral power of 2, we have"/>
          <p:cNvSpPr txBox="1"/>
          <p:nvPr/>
        </p:nvSpPr>
        <p:spPr>
          <a:xfrm>
            <a:off x="395287" y="3518248"/>
            <a:ext cx="770510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42900" indent="-342900">
              <a:spcBef>
                <a:spcPts val="500"/>
              </a:spcBef>
              <a:buSzPct val="100000"/>
              <a:buChar char="•"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>
                <a:latin typeface="+mj-ea"/>
                <a:ea typeface="+mj-ea"/>
              </a:rPr>
              <a:t>Assuming N  is the positive integral power of 2, we have</a:t>
            </a:r>
          </a:p>
        </p:txBody>
      </p:sp>
      <p:pic>
        <p:nvPicPr>
          <p:cNvPr id="379" name="image72.pdf" descr="image7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351" y="4153109"/>
            <a:ext cx="2592290" cy="4280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2" name="成组"/>
          <p:cNvGrpSpPr/>
          <p:nvPr/>
        </p:nvGrpSpPr>
        <p:grpSpPr>
          <a:xfrm>
            <a:off x="4644007" y="620687"/>
            <a:ext cx="3558990" cy="620107"/>
            <a:chOff x="0" y="0"/>
            <a:chExt cx="3558988" cy="620105"/>
          </a:xfrm>
        </p:grpSpPr>
        <p:sp>
          <p:nvSpPr>
            <p:cNvPr id="380" name="矩形"/>
            <p:cNvSpPr/>
            <p:nvPr/>
          </p:nvSpPr>
          <p:spPr>
            <a:xfrm>
              <a:off x="-1" y="0"/>
              <a:ext cx="3558990" cy="620106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381" name="文本"/>
            <p:cNvSpPr txBox="1"/>
            <p:nvPr/>
          </p:nvSpPr>
          <p:spPr>
            <a:xfrm>
              <a:off x="0" y="0"/>
              <a:ext cx="355898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graphicFrame>
        <p:nvGraphicFramePr>
          <p:cNvPr id="15" name="Object 11"/>
          <p:cNvGraphicFramePr>
            <a:graphicFrameLocks noChangeAspect="1"/>
          </p:cNvGraphicFramePr>
          <p:nvPr>
            <p:extLst/>
          </p:nvPr>
        </p:nvGraphicFramePr>
        <p:xfrm>
          <a:off x="880815" y="4568619"/>
          <a:ext cx="6499497" cy="1668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公式" r:id="rId8" imgW="3327400" imgH="914400" progId="Equation.3">
                  <p:embed/>
                </p:oleObj>
              </mc:Choice>
              <mc:Fallback>
                <p:oleObj name="公式" r:id="rId8" imgW="33274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815" y="4568619"/>
                        <a:ext cx="6499497" cy="16686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9842276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FFT Princi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FFT Principle</a:t>
            </a:r>
          </a:p>
        </p:txBody>
      </p:sp>
      <p:pic>
        <p:nvPicPr>
          <p:cNvPr id="390" name="image73.pdf" descr="image7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9" y="1535265"/>
            <a:ext cx="5975893" cy="59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74.pdf" descr="image74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3284537"/>
            <a:ext cx="6290628" cy="877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75.pdf" descr="image75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3" y="2204864"/>
            <a:ext cx="6028090" cy="108012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Let："/>
          <p:cNvSpPr txBox="1"/>
          <p:nvPr/>
        </p:nvSpPr>
        <p:spPr>
          <a:xfrm>
            <a:off x="457200" y="4460201"/>
            <a:ext cx="130651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600"/>
              </a:spcBef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+mj-ea"/>
                <a:ea typeface="+mj-ea"/>
              </a:rPr>
              <a:t>Let</a:t>
            </a:r>
            <a:r>
              <a:rPr dirty="0">
                <a:latin typeface="+mj-ea"/>
                <a:ea typeface="+mj-ea"/>
                <a:cs typeface="+mj-cs"/>
                <a:sym typeface="Helvetica"/>
              </a:rPr>
              <a:t>：</a:t>
            </a:r>
          </a:p>
        </p:txBody>
      </p:sp>
      <p:pic>
        <p:nvPicPr>
          <p:cNvPr id="394" name="image76.pdf" descr="image7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586" y="4152900"/>
            <a:ext cx="3488803" cy="1652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77.pdf" descr="image7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6" y="4625292"/>
            <a:ext cx="2778514" cy="459892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then："/>
          <p:cNvSpPr txBox="1"/>
          <p:nvPr/>
        </p:nvSpPr>
        <p:spPr>
          <a:xfrm>
            <a:off x="457199" y="5831802"/>
            <a:ext cx="130651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+mj-ea"/>
                <a:ea typeface="+mj-ea"/>
              </a:rPr>
              <a:t>then</a:t>
            </a:r>
            <a:r>
              <a:rPr dirty="0">
                <a:latin typeface="+mj-ea"/>
                <a:ea typeface="+mj-ea"/>
                <a:cs typeface="+mj-cs"/>
                <a:sym typeface="Helvetica"/>
              </a:rPr>
              <a:t>：</a:t>
            </a:r>
          </a:p>
        </p:txBody>
      </p:sp>
      <p:pic>
        <p:nvPicPr>
          <p:cNvPr id="397" name="image78.pdf" descr="image78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763" y="5875337"/>
            <a:ext cx="3008312" cy="455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07396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248627"/>
            <a:ext cx="8784000" cy="58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89750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FFT Princi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FFT Principle</a:t>
            </a:r>
          </a:p>
        </p:txBody>
      </p:sp>
      <p:grpSp>
        <p:nvGrpSpPr>
          <p:cNvPr id="402" name="成组"/>
          <p:cNvGrpSpPr/>
          <p:nvPr/>
        </p:nvGrpSpPr>
        <p:grpSpPr>
          <a:xfrm>
            <a:off x="539749" y="1528588"/>
            <a:ext cx="7560644" cy="676276"/>
            <a:chOff x="0" y="0"/>
            <a:chExt cx="7560642" cy="676275"/>
          </a:xfrm>
        </p:grpSpPr>
        <p:sp>
          <p:nvSpPr>
            <p:cNvPr id="400" name="矩形"/>
            <p:cNvSpPr/>
            <p:nvPr/>
          </p:nvSpPr>
          <p:spPr>
            <a:xfrm>
              <a:off x="-1" y="0"/>
              <a:ext cx="7560644" cy="676275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401" name="文本"/>
            <p:cNvSpPr txBox="1"/>
            <p:nvPr/>
          </p:nvSpPr>
          <p:spPr>
            <a:xfrm>
              <a:off x="0" y="0"/>
              <a:ext cx="7560643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pic>
        <p:nvPicPr>
          <p:cNvPr id="403" name="image79.pdf" descr="image79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77651" y="4851477"/>
            <a:ext cx="6382884" cy="49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age80.pdf" descr="image80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60" y="5787581"/>
            <a:ext cx="3743722" cy="49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81.pdf" descr="image8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064" y="2304233"/>
            <a:ext cx="3077007" cy="2249534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and"/>
          <p:cNvSpPr txBox="1"/>
          <p:nvPr/>
        </p:nvSpPr>
        <p:spPr>
          <a:xfrm>
            <a:off x="107504" y="4837306"/>
            <a:ext cx="86409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>
                <a:latin typeface="+mj-ea"/>
                <a:ea typeface="+mj-ea"/>
              </a:rPr>
              <a:t>and</a:t>
            </a:r>
          </a:p>
        </p:txBody>
      </p:sp>
      <p:sp>
        <p:nvSpPr>
          <p:cNvPr id="407" name="Hence"/>
          <p:cNvSpPr txBox="1"/>
          <p:nvPr/>
        </p:nvSpPr>
        <p:spPr>
          <a:xfrm>
            <a:off x="107503" y="5773410"/>
            <a:ext cx="115213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>
                <a:latin typeface="+mj-ea"/>
                <a:ea typeface="+mj-ea"/>
              </a:rPr>
              <a:t>Hence</a:t>
            </a:r>
          </a:p>
        </p:txBody>
      </p:sp>
    </p:spTree>
    <p:extLst>
      <p:ext uri="{BB962C8B-B14F-4D97-AF65-F5344CB8AC3E}">
        <p14:creationId xmlns:p14="http://schemas.microsoft.com/office/powerpoint/2010/main" val="129572278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意义：对一个长度为N的序列进行傅立叶变换可以通过将其分成两半计算，对第一部分的计算需要通过计算两个长度为N/2长度序列的傅立叶变换式进行，然后利用这两个长度为N/2的序列可以得到第二部分的值。"/>
          <p:cNvSpPr txBox="1"/>
          <p:nvPr/>
        </p:nvSpPr>
        <p:spPr>
          <a:xfrm>
            <a:off x="1144746" y="2132855"/>
            <a:ext cx="7056785" cy="255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意义：对一个长度为</a:t>
            </a:r>
            <a:r>
              <a:t>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的序列进行傅立叶变换可以通过将其分成两半计算，对第一部分的计算需要通过计算两个长度为</a:t>
            </a:r>
            <a:r>
              <a:t>N/2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长度序列的傅立叶变换式进行，然后利用这两个长度为</a:t>
            </a:r>
            <a:r>
              <a:t>N/2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的序列可以得到第二部分的值。</a:t>
            </a:r>
          </a:p>
        </p:txBody>
      </p:sp>
      <p:sp>
        <p:nvSpPr>
          <p:cNvPr id="412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415" name="成组"/>
          <p:cNvGrpSpPr/>
          <p:nvPr/>
        </p:nvGrpSpPr>
        <p:grpSpPr>
          <a:xfrm>
            <a:off x="91440" y="2032330"/>
            <a:ext cx="8676640" cy="3870630"/>
            <a:chOff x="-1" y="-58110"/>
            <a:chExt cx="7704140" cy="2577472"/>
          </a:xfrm>
        </p:grpSpPr>
        <p:sp>
          <p:nvSpPr>
            <p:cNvPr id="413" name="矩形"/>
            <p:cNvSpPr/>
            <p:nvPr/>
          </p:nvSpPr>
          <p:spPr>
            <a:xfrm>
              <a:off x="-1" y="0"/>
              <a:ext cx="7704140" cy="251936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/>
            </a:p>
          </p:txBody>
        </p:sp>
        <p:sp>
          <p:nvSpPr>
            <p:cNvPr id="414" name="文本"/>
            <p:cNvSpPr txBox="1"/>
            <p:nvPr/>
          </p:nvSpPr>
          <p:spPr>
            <a:xfrm>
              <a:off x="0" y="-58110"/>
              <a:ext cx="770413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rPr sz="2400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6827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 advAuto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FT in ma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in matlab</a:t>
            </a:r>
          </a:p>
        </p:txBody>
      </p:sp>
      <p:sp>
        <p:nvSpPr>
          <p:cNvPr id="420" name="t = 0:0.001:0.6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r>
              <a:rPr sz="2800" dirty="0"/>
              <a:t>t = 0:0.001:0.6; </a:t>
            </a:r>
          </a:p>
          <a:p>
            <a:pPr>
              <a:defRPr sz="2400"/>
            </a:pPr>
            <a:r>
              <a:rPr sz="2800" dirty="0"/>
              <a:t>x = sin(2*pi*50*t)+sin(2*pi*120*t); </a:t>
            </a:r>
          </a:p>
          <a:p>
            <a:pPr>
              <a:defRPr sz="2400"/>
            </a:pPr>
            <a:r>
              <a:rPr sz="2800" dirty="0"/>
              <a:t>y = x + 2*</a:t>
            </a:r>
            <a:r>
              <a:rPr sz="2800" dirty="0" err="1"/>
              <a:t>randn</a:t>
            </a:r>
            <a:r>
              <a:rPr sz="2800" dirty="0"/>
              <a:t>(size(t)); </a:t>
            </a:r>
          </a:p>
          <a:p>
            <a:pPr>
              <a:defRPr sz="2400"/>
            </a:pPr>
            <a:r>
              <a:rPr sz="2800" dirty="0"/>
              <a:t>figure; plot(1000*t(1:50),y(1:50)) ;</a:t>
            </a:r>
          </a:p>
          <a:p>
            <a:pPr>
              <a:defRPr sz="2400"/>
            </a:pPr>
            <a:r>
              <a:rPr sz="2800" dirty="0"/>
              <a:t>title('Signal Corrupted with Zero-Mean Random Noise') ;</a:t>
            </a:r>
          </a:p>
          <a:p>
            <a:pPr>
              <a:defRPr sz="2400"/>
            </a:pPr>
            <a:r>
              <a:rPr sz="2800" dirty="0" err="1"/>
              <a:t>xlabel</a:t>
            </a:r>
            <a:r>
              <a:rPr sz="2800" dirty="0"/>
              <a:t>('time (milliseconds)') ;</a:t>
            </a:r>
          </a:p>
        </p:txBody>
      </p:sp>
    </p:spTree>
    <p:extLst>
      <p:ext uri="{BB962C8B-B14F-4D97-AF65-F5344CB8AC3E}">
        <p14:creationId xmlns:p14="http://schemas.microsoft.com/office/powerpoint/2010/main" val="644080862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FFT in ma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in matlab</a:t>
            </a:r>
          </a:p>
        </p:txBody>
      </p:sp>
      <p:sp>
        <p:nvSpPr>
          <p:cNvPr id="423" name="Y = fft(y,512)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r>
              <a:rPr sz="2800" dirty="0"/>
              <a:t> </a:t>
            </a:r>
          </a:p>
          <a:p>
            <a:pPr>
              <a:defRPr sz="2400"/>
            </a:pPr>
            <a:r>
              <a:rPr sz="2800" dirty="0"/>
              <a:t>Y = </a:t>
            </a:r>
            <a:r>
              <a:rPr sz="2800" dirty="0" err="1"/>
              <a:t>fft</a:t>
            </a:r>
            <a:r>
              <a:rPr sz="2800" dirty="0"/>
              <a:t>(y,512);</a:t>
            </a:r>
          </a:p>
          <a:p>
            <a:pPr>
              <a:defRPr sz="2400"/>
            </a:pPr>
            <a:r>
              <a:rPr sz="2800" dirty="0" err="1"/>
              <a:t>Pyy</a:t>
            </a:r>
            <a:r>
              <a:rPr sz="2800" dirty="0"/>
              <a:t> = Y.* </a:t>
            </a:r>
            <a:r>
              <a:rPr sz="2800" dirty="0" err="1"/>
              <a:t>conj</a:t>
            </a:r>
            <a:r>
              <a:rPr sz="2800" dirty="0"/>
              <a:t>(Y) / 512;</a:t>
            </a:r>
          </a:p>
          <a:p>
            <a:pPr>
              <a:defRPr sz="2400"/>
            </a:pPr>
            <a:r>
              <a:rPr sz="2800" dirty="0"/>
              <a:t>f = 1000*(0:256)/512;</a:t>
            </a:r>
          </a:p>
          <a:p>
            <a:pPr>
              <a:defRPr sz="2400"/>
            </a:pPr>
            <a:r>
              <a:rPr sz="2800" dirty="0"/>
              <a:t>figure; plot(</a:t>
            </a:r>
            <a:r>
              <a:rPr sz="2800" dirty="0" err="1"/>
              <a:t>f,Pyy</a:t>
            </a:r>
            <a:r>
              <a:rPr sz="2800" dirty="0"/>
              <a:t>(1:257));</a:t>
            </a:r>
          </a:p>
          <a:p>
            <a:pPr>
              <a:defRPr sz="2400"/>
            </a:pPr>
            <a:r>
              <a:rPr sz="2800" dirty="0"/>
              <a:t>title('Frequency content of y');</a:t>
            </a:r>
          </a:p>
          <a:p>
            <a:pPr>
              <a:defRPr sz="2400"/>
            </a:pPr>
            <a:r>
              <a:rPr sz="2800" dirty="0" err="1"/>
              <a:t>xlabel</a:t>
            </a:r>
            <a:r>
              <a:rPr sz="2800" dirty="0"/>
              <a:t>('frequency (Hz)');</a:t>
            </a:r>
          </a:p>
        </p:txBody>
      </p:sp>
    </p:spTree>
    <p:extLst>
      <p:ext uri="{BB962C8B-B14F-4D97-AF65-F5344CB8AC3E}">
        <p14:creationId xmlns:p14="http://schemas.microsoft.com/office/powerpoint/2010/main" val="561593282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Extending FT in 2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Extending FT in 2D</a:t>
            </a:r>
          </a:p>
        </p:txBody>
      </p:sp>
      <p:sp>
        <p:nvSpPr>
          <p:cNvPr id="426" name="Forward F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Forward FT</a:t>
            </a:r>
          </a:p>
          <a:p>
            <a:pPr>
              <a:defRPr sz="2400"/>
            </a:pPr>
            <a:endParaRPr/>
          </a:p>
          <a:p>
            <a:pPr>
              <a:defRPr sz="2400"/>
            </a:pPr>
            <a:endParaRPr/>
          </a:p>
          <a:p>
            <a:pPr>
              <a:defRPr sz="2400"/>
            </a:pPr>
            <a:endParaRPr/>
          </a:p>
          <a:p>
            <a:pPr>
              <a:defRPr sz="2400"/>
            </a:pPr>
            <a:r>
              <a:t>Inverse FT</a:t>
            </a:r>
          </a:p>
        </p:txBody>
      </p:sp>
      <p:pic>
        <p:nvPicPr>
          <p:cNvPr id="427" name="image83.png" descr="image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420888"/>
            <a:ext cx="6978954" cy="936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84.tif" descr="image84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4005064"/>
            <a:ext cx="6694100" cy="9361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0387608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Example: 2D rectangle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Example: 2D rectangle function</a:t>
            </a:r>
          </a:p>
        </p:txBody>
      </p:sp>
      <p:pic>
        <p:nvPicPr>
          <p:cNvPr id="431" name="image85.tif" descr="image8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50637"/>
            <a:ext cx="7487920" cy="455399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T of 2D rectangle function"/>
          <p:cNvSpPr txBox="1"/>
          <p:nvPr/>
        </p:nvSpPr>
        <p:spPr>
          <a:xfrm>
            <a:off x="1066800" y="1599877"/>
            <a:ext cx="465447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buSzPct val="100000"/>
              <a:buChar char="•"/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>
                <a:latin typeface="+mj-ea"/>
                <a:ea typeface="+mj-ea"/>
              </a:rPr>
              <a:t> FT of 2D rectangle function</a:t>
            </a:r>
          </a:p>
        </p:txBody>
      </p:sp>
      <p:sp>
        <p:nvSpPr>
          <p:cNvPr id="433" name="2D sinc()"/>
          <p:cNvSpPr txBox="1"/>
          <p:nvPr/>
        </p:nvSpPr>
        <p:spPr>
          <a:xfrm>
            <a:off x="6567805" y="4252595"/>
            <a:ext cx="1246843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2D </a:t>
            </a:r>
            <a:r>
              <a:rPr dirty="0" err="1"/>
              <a:t>sinc</a:t>
            </a:r>
            <a:r>
              <a:rPr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3460525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Extending DFT to 2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Extending DFT to 2D</a:t>
            </a:r>
          </a:p>
        </p:txBody>
      </p:sp>
      <p:sp>
        <p:nvSpPr>
          <p:cNvPr id="43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6129438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Visualizing D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Visualizing DFT</a:t>
            </a:r>
          </a:p>
        </p:txBody>
      </p:sp>
      <p:sp>
        <p:nvSpPr>
          <p:cNvPr id="439" name="Typically, we visualize |F(u,v)|…"/>
          <p:cNvSpPr txBox="1">
            <a:spLocks noGrp="1"/>
          </p:cNvSpPr>
          <p:nvPr>
            <p:ph type="body" idx="1"/>
          </p:nvPr>
        </p:nvSpPr>
        <p:spPr>
          <a:xfrm>
            <a:off x="459295" y="1930400"/>
            <a:ext cx="8153401" cy="4114800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 dirty="0"/>
              <a:t>Typically, we visualize |F(</a:t>
            </a:r>
            <a:r>
              <a:rPr dirty="0" err="1"/>
              <a:t>u,v</a:t>
            </a:r>
            <a:r>
              <a:rPr dirty="0"/>
              <a:t>)|</a:t>
            </a:r>
          </a:p>
          <a:p>
            <a:pPr>
              <a:defRPr sz="2400"/>
            </a:pPr>
            <a:r>
              <a:rPr dirty="0"/>
              <a:t>The dynamic range of |F(</a:t>
            </a:r>
            <a:r>
              <a:rPr dirty="0" err="1"/>
              <a:t>u,v</a:t>
            </a:r>
            <a:r>
              <a:rPr dirty="0"/>
              <a:t>)| is typically very large</a:t>
            </a:r>
          </a:p>
          <a:p>
            <a:pPr>
              <a:defRPr sz="2400"/>
            </a:pPr>
            <a:r>
              <a:rPr dirty="0"/>
              <a:t>Apply stretching:                                               (c is const.)</a:t>
            </a:r>
          </a:p>
        </p:txBody>
      </p:sp>
      <p:pic>
        <p:nvPicPr>
          <p:cNvPr id="440" name="image86.png" descr="image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73" y="2666627"/>
            <a:ext cx="2879454" cy="53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87.tif" descr="image87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933056"/>
            <a:ext cx="1863725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88.tif" descr="image88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933056"/>
            <a:ext cx="1790700" cy="1809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89.tif" descr="image89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933056"/>
            <a:ext cx="1863725" cy="1817689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before scaling"/>
          <p:cNvSpPr txBox="1"/>
          <p:nvPr/>
        </p:nvSpPr>
        <p:spPr>
          <a:xfrm>
            <a:off x="3581400" y="5761856"/>
            <a:ext cx="1822064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before scaling</a:t>
            </a:r>
          </a:p>
        </p:txBody>
      </p:sp>
      <p:sp>
        <p:nvSpPr>
          <p:cNvPr id="445" name="after scaling"/>
          <p:cNvSpPr txBox="1"/>
          <p:nvPr/>
        </p:nvSpPr>
        <p:spPr>
          <a:xfrm>
            <a:off x="6172200" y="5761856"/>
            <a:ext cx="1601947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after scaling</a:t>
            </a:r>
          </a:p>
        </p:txBody>
      </p:sp>
      <p:sp>
        <p:nvSpPr>
          <p:cNvPr id="446" name="original image"/>
          <p:cNvSpPr txBox="1"/>
          <p:nvPr/>
        </p:nvSpPr>
        <p:spPr>
          <a:xfrm>
            <a:off x="1050925" y="5726931"/>
            <a:ext cx="1873112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280447495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9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0" name="image90.png" descr="image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420938"/>
            <a:ext cx="2090738" cy="2090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92.png" descr="image9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2417763"/>
            <a:ext cx="2090739" cy="2090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93.png" descr="image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62" y="2420938"/>
            <a:ext cx="2090738" cy="2090737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magnitude"/>
          <p:cNvSpPr txBox="1"/>
          <p:nvPr/>
        </p:nvSpPr>
        <p:spPr>
          <a:xfrm>
            <a:off x="4022725" y="4686300"/>
            <a:ext cx="1069105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magnitude</a:t>
            </a:r>
          </a:p>
        </p:txBody>
      </p:sp>
      <p:sp>
        <p:nvSpPr>
          <p:cNvPr id="454" name="phase"/>
          <p:cNvSpPr txBox="1"/>
          <p:nvPr/>
        </p:nvSpPr>
        <p:spPr>
          <a:xfrm>
            <a:off x="6660232" y="4653136"/>
            <a:ext cx="624630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117548330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Magnitude and Phase of D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Magnitude and Phase of DFT</a:t>
            </a:r>
          </a:p>
        </p:txBody>
      </p:sp>
      <p:sp>
        <p:nvSpPr>
          <p:cNvPr id="457" name="What is more importa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800"/>
            </a:pPr>
            <a:r>
              <a:rPr dirty="0">
                <a:latin typeface="+mj-ea"/>
                <a:ea typeface="+mj-ea"/>
              </a:rPr>
              <a:t>What is more important?</a:t>
            </a:r>
          </a:p>
          <a:p>
            <a:pPr>
              <a:lnSpc>
                <a:spcPct val="80000"/>
              </a:lnSpc>
              <a:defRPr sz="28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>
              <a:lnSpc>
                <a:spcPct val="80000"/>
              </a:lnSpc>
              <a:defRPr sz="2800" u="sng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+mj-ea"/>
              <a:ea typeface="+mj-ea"/>
            </a:endParaRPr>
          </a:p>
          <a:p>
            <a:pPr>
              <a:lnSpc>
                <a:spcPct val="80000"/>
              </a:lnSpc>
              <a:defRPr sz="2800" u="sng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+mj-ea"/>
              <a:ea typeface="+mj-ea"/>
            </a:endParaRPr>
          </a:p>
          <a:p>
            <a:pPr>
              <a:lnSpc>
                <a:spcPct val="80000"/>
              </a:lnSpc>
              <a:defRPr sz="2800" u="sng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+mj-ea"/>
              <a:ea typeface="+mj-ea"/>
            </a:endParaRPr>
          </a:p>
          <a:p>
            <a:pPr>
              <a:lnSpc>
                <a:spcPct val="80000"/>
              </a:lnSpc>
              <a:defRPr sz="2800" u="sng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j-ea"/>
                <a:ea typeface="+mj-ea"/>
              </a:rPr>
              <a:t>Hint:</a:t>
            </a:r>
            <a:r>
              <a:rPr u="none" dirty="0">
                <a:latin typeface="+mj-ea"/>
                <a:ea typeface="+mj-ea"/>
                <a:cs typeface="Gill Sans Light"/>
                <a:sym typeface="Gill Sans Light"/>
              </a:rPr>
              <a:t> use inverse DFT to reconstruct the image by magnitude or phase only information</a:t>
            </a:r>
          </a:p>
        </p:txBody>
      </p:sp>
      <p:pic>
        <p:nvPicPr>
          <p:cNvPr id="458" name="image94.png" descr="image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89200"/>
            <a:ext cx="2133600" cy="1893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95.png" descr="image9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476500"/>
            <a:ext cx="2117725" cy="1965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96.tif" descr="image96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489200"/>
            <a:ext cx="1963739" cy="198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magnitude"/>
          <p:cNvSpPr txBox="1"/>
          <p:nvPr/>
        </p:nvSpPr>
        <p:spPr>
          <a:xfrm>
            <a:off x="4225925" y="4457700"/>
            <a:ext cx="1069105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magnitude</a:t>
            </a:r>
          </a:p>
        </p:txBody>
      </p:sp>
      <p:sp>
        <p:nvSpPr>
          <p:cNvPr id="462" name="phase"/>
          <p:cNvSpPr txBox="1"/>
          <p:nvPr/>
        </p:nvSpPr>
        <p:spPr>
          <a:xfrm>
            <a:off x="7035800" y="4454525"/>
            <a:ext cx="624630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9368296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421506"/>
            <a:ext cx="8784000" cy="58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6092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Magnitude and Phase of DFT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Magnitude and Phase of DFT (cont’d)</a:t>
            </a:r>
          </a:p>
        </p:txBody>
      </p:sp>
      <p:pic>
        <p:nvPicPr>
          <p:cNvPr id="465" name="image97.tif" descr="image9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05000"/>
            <a:ext cx="2362200" cy="2211389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Reconstructed image using…"/>
          <p:cNvSpPr txBox="1"/>
          <p:nvPr/>
        </p:nvSpPr>
        <p:spPr>
          <a:xfrm>
            <a:off x="4038600" y="1752600"/>
            <a:ext cx="4268352" cy="201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Reconstructed image using 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r>
              <a:rPr>
                <a:solidFill>
                  <a:srgbClr val="60B5CC"/>
                </a:solidFill>
              </a:rPr>
              <a:t>magnitude only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(i.e., magnitude determines the 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contribution of each component!)</a:t>
            </a:r>
          </a:p>
        </p:txBody>
      </p:sp>
      <p:pic>
        <p:nvPicPr>
          <p:cNvPr id="467" name="image98.png" descr="image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267200"/>
            <a:ext cx="2266950" cy="228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Reconstructed image using…"/>
          <p:cNvSpPr txBox="1"/>
          <p:nvPr/>
        </p:nvSpPr>
        <p:spPr>
          <a:xfrm>
            <a:off x="4191000" y="4419599"/>
            <a:ext cx="4082019" cy="201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Reconstructed image using 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r>
              <a:rPr>
                <a:solidFill>
                  <a:srgbClr val="60B5CC"/>
                </a:solidFill>
              </a:rPr>
              <a:t>phase only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(i.e., phase determines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components are present!)</a:t>
            </a:r>
          </a:p>
        </p:txBody>
      </p:sp>
    </p:spTree>
    <p:extLst>
      <p:ext uri="{BB962C8B-B14F-4D97-AF65-F5344CB8AC3E}">
        <p14:creationId xmlns:p14="http://schemas.microsoft.com/office/powerpoint/2010/main" val="1477793184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Magnitude and Phase of DFT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Magnitude and Phase of DFT (cont’d)</a:t>
            </a:r>
          </a:p>
        </p:txBody>
      </p:sp>
      <p:pic>
        <p:nvPicPr>
          <p:cNvPr id="471" name="image99.tif" descr="image99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52600"/>
            <a:ext cx="5181600" cy="4705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100.tif" descr="image100.tif"/>
          <p:cNvPicPr>
            <a:picLocks noChangeAspect="1"/>
          </p:cNvPicPr>
          <p:nvPr/>
        </p:nvPicPr>
        <p:blipFill>
          <a:blip r:embed="rId4"/>
          <a:srcRect l="1610" t="1625" r="51725" b="51270"/>
          <a:stretch>
            <a:fillRect/>
          </a:stretch>
        </p:blipFill>
        <p:spPr>
          <a:xfrm>
            <a:off x="6553199" y="1828799"/>
            <a:ext cx="22098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100.tif" descr="image100.tif"/>
          <p:cNvPicPr>
            <a:picLocks noChangeAspect="1"/>
          </p:cNvPicPr>
          <p:nvPr/>
        </p:nvPicPr>
        <p:blipFill>
          <a:blip r:embed="rId4"/>
          <a:srcRect l="51727" t="1625" r="1609" b="51270"/>
          <a:stretch>
            <a:fillRect/>
          </a:stretch>
        </p:blipFill>
        <p:spPr>
          <a:xfrm>
            <a:off x="6553200" y="4267199"/>
            <a:ext cx="22098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8746208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FFT on im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on image</a:t>
            </a:r>
          </a:p>
        </p:txBody>
      </p:sp>
      <p:sp>
        <p:nvSpPr>
          <p:cNvPr id="478" name="Generate an image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Generate an 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 = zeros(30,30);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f(5:24,13:17) = 1;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figure;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imshow(f,'InitialMagnification','fit');</a:t>
            </a:r>
          </a:p>
        </p:txBody>
      </p:sp>
    </p:spTree>
    <p:extLst>
      <p:ext uri="{BB962C8B-B14F-4D97-AF65-F5344CB8AC3E}">
        <p14:creationId xmlns:p14="http://schemas.microsoft.com/office/powerpoint/2010/main" val="3840423462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FFT on im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on image</a:t>
            </a:r>
          </a:p>
        </p:txBody>
      </p:sp>
      <p:sp>
        <p:nvSpPr>
          <p:cNvPr id="481" name="FFT on the image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FFT on the 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 = fft2(f,256,256);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figure;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imshow(log(abs(F)));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79577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55447"/>
            <a:ext cx="8784000" cy="6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056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6" y="155447"/>
            <a:ext cx="8784000" cy="65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09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392782"/>
            <a:ext cx="8784000" cy="60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331426"/>
            <a:ext cx="8784000" cy="56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5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charset="-122"/>
              </a:rPr>
              <a:t>Bilateral filtering to the rescue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296814"/>
            <a:ext cx="8416925" cy="551656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宋体" charset="-122"/>
              </a:rPr>
              <a:t>Large scale = bilateral (log intensity) </a:t>
            </a:r>
          </a:p>
          <a:p>
            <a:r>
              <a:rPr lang="en-US" altLang="zh-CN" sz="2400" dirty="0">
                <a:ea typeface="宋体" charset="-122"/>
              </a:rPr>
              <a:t>Detail = residual</a:t>
            </a:r>
          </a:p>
        </p:txBody>
      </p:sp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64163"/>
            <a:ext cx="2133600" cy="1443037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4" cstate="print">
            <a:lum bright="-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4763"/>
            <a:ext cx="2133600" cy="1443037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2133600" cy="1443038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86000"/>
            <a:ext cx="6629400" cy="4481513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2362200" y="2286000"/>
            <a:ext cx="1295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charset="-122"/>
              </a:rPr>
              <a:t>Output</a:t>
            </a: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152400" y="22860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charset="-122"/>
              </a:rPr>
              <a:t>Large-scale</a:t>
            </a: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152400" y="38862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charset="-122"/>
              </a:rPr>
              <a:t>Detail</a:t>
            </a: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152400" y="5410200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charset="-122"/>
              </a:rPr>
              <a:t>Color</a:t>
            </a:r>
          </a:p>
        </p:txBody>
      </p:sp>
      <p:sp>
        <p:nvSpPr>
          <p:cNvPr id="109580" name="Text Box 12"/>
          <p:cNvSpPr txBox="1">
            <a:spLocks noChangeArrowheads="1"/>
          </p:cNvSpPr>
          <p:nvPr/>
        </p:nvSpPr>
        <p:spPr bwMode="auto">
          <a:xfrm>
            <a:off x="6275388" y="1843088"/>
            <a:ext cx="26368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[Durand &amp; Dorsey 2002]</a:t>
            </a:r>
          </a:p>
        </p:txBody>
      </p:sp>
    </p:spTree>
    <p:extLst>
      <p:ext uri="{BB962C8B-B14F-4D97-AF65-F5344CB8AC3E}">
        <p14:creationId xmlns:p14="http://schemas.microsoft.com/office/powerpoint/2010/main" val="80102574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55447"/>
            <a:ext cx="8784000" cy="64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338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211195"/>
            <a:ext cx="8784000" cy="64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2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55447"/>
            <a:ext cx="8784000" cy="654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5393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73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4623"/>
            <a:ext cx="7458076" cy="6753226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内容占位符 2"/>
          <p:cNvSpPr txBox="1">
            <a:spLocks noGrp="1"/>
          </p:cNvSpPr>
          <p:nvPr>
            <p:ph type="body" sz="quarter" idx="1"/>
          </p:nvPr>
        </p:nvSpPr>
        <p:spPr>
          <a:xfrm>
            <a:off x="457200" y="116631"/>
            <a:ext cx="8229600" cy="72008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3"/>
              </a:rPr>
              <a:t>http://people.csail.mit.edu/sparis/bf/#code</a:t>
            </a:r>
          </a:p>
        </p:txBody>
      </p:sp>
    </p:spTree>
    <p:extLst>
      <p:ext uri="{BB962C8B-B14F-4D97-AF65-F5344CB8AC3E}">
        <p14:creationId xmlns:p14="http://schemas.microsoft.com/office/powerpoint/2010/main" val="155352641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图像基本操作(V)"/>
          <p:cNvSpPr txBox="1">
            <a:spLocks noGrp="1"/>
          </p:cNvSpPr>
          <p:nvPr>
            <p:ph type="title"/>
          </p:nvPr>
        </p:nvSpPr>
        <p:spPr>
          <a:xfrm>
            <a:off x="685800" y="3355847"/>
            <a:ext cx="8077200" cy="1673352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b="0">
                <a:latin typeface="华文仿宋"/>
                <a:ea typeface="华文仿宋"/>
                <a:cs typeface="华文仿宋"/>
                <a:sym typeface="华文仿宋"/>
              </a:rPr>
              <a:t>图像基本操作</a:t>
            </a:r>
            <a:r>
              <a:t>(V) </a:t>
            </a:r>
            <a:br/>
            <a:endParaRPr/>
          </a:p>
        </p:txBody>
      </p:sp>
      <p:sp>
        <p:nvSpPr>
          <p:cNvPr id="467" name="Mingli Song…"/>
          <p:cNvSpPr txBox="1"/>
          <p:nvPr/>
        </p:nvSpPr>
        <p:spPr>
          <a:xfrm>
            <a:off x="539551" y="5229199"/>
            <a:ext cx="8077201" cy="1499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Mingli Song</a:t>
            </a:r>
            <a:endParaRPr sz="200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College of Computer Science, Zhejiang University</a:t>
            </a:r>
            <a:endParaRPr sz="200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brooksong@zju.edu.cn</a:t>
            </a:r>
            <a:endParaRPr sz="200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http://</a:t>
            </a:r>
            <a:r>
              <a:rPr lang="en-US" altLang="zh-CN" dirty="0"/>
              <a:t>person</a:t>
            </a:r>
            <a:r>
              <a:rPr dirty="0"/>
              <a:t>.zju.edu.cn/msong/</a:t>
            </a:r>
          </a:p>
        </p:txBody>
      </p:sp>
      <p:pic>
        <p:nvPicPr>
          <p:cNvPr id="468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476672"/>
            <a:ext cx="1030614" cy="10939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066490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3" name="2017-05-18-eccv10ppt (1)_Page_01.png" descr="2017-05-18-eccv10ppt (1)_Page_01.png"/>
          <p:cNvPicPr>
            <a:picLocks noChangeAspect="1"/>
          </p:cNvPicPr>
          <p:nvPr/>
        </p:nvPicPr>
        <p:blipFill>
          <a:blip r:embed="rId2"/>
          <a:srcRect t="4115" b="4115"/>
          <a:stretch>
            <a:fillRect/>
          </a:stretch>
        </p:blipFill>
        <p:spPr>
          <a:xfrm>
            <a:off x="180000" y="266322"/>
            <a:ext cx="8784001" cy="599682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42249557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3" name="2017-05-18-eccv10ppt (1)_Page_09.png" descr="2017-05-18-eccv10ppt (1)_Page_09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907983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69181495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1" name="2017-05-18-eccv10ppt (1)_Page_10.png" descr="2017-05-18-eccv10ppt (1)_Page_10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54800" y="691415"/>
            <a:ext cx="88344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412970349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7" name="2017-05-18-eccv10ppt (1)_Page_11.png" descr="2017-05-18-eccv10ppt (1)_Page_11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781811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3006103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9" name="2017-05-18-eccv10ppt (1)_Page_12.png" descr="2017-05-18-eccv10ppt (1)_Page_12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781811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9306976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6583363" y="719187"/>
            <a:ext cx="1609725" cy="5334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4191000" y="642987"/>
            <a:ext cx="457200" cy="762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152400"/>
            <a:ext cx="8402638" cy="12192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Hard to Compute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27584"/>
            <a:ext cx="8415338" cy="52578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Nonlinear</a:t>
            </a:r>
          </a:p>
          <a:p>
            <a:endParaRPr lang="en-US" altLang="zh-CN" sz="1900" dirty="0">
              <a:ea typeface="宋体" charset="-122"/>
            </a:endParaRPr>
          </a:p>
          <a:p>
            <a:r>
              <a:rPr lang="en-US" altLang="zh-CN" dirty="0">
                <a:ea typeface="宋体" charset="-122"/>
              </a:rPr>
              <a:t>Complex, spatially varying kernels</a:t>
            </a:r>
          </a:p>
          <a:p>
            <a:pPr lvl="1"/>
            <a:r>
              <a:rPr lang="en-US" altLang="zh-CN" dirty="0">
                <a:ea typeface="宋体" charset="-122"/>
              </a:rPr>
              <a:t>Cannot be pre-computed</a:t>
            </a:r>
          </a:p>
          <a:p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r>
              <a:rPr lang="en-US" altLang="zh-CN" dirty="0">
                <a:ea typeface="宋体" charset="-122"/>
              </a:rPr>
              <a:t>Brute-force implementation is slow &gt; 10min</a:t>
            </a: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2971800" y="642987"/>
          <a:ext cx="554672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2984400" imgH="444240" progId="Equation.3">
                  <p:embed/>
                </p:oleObj>
              </mc:Choice>
              <mc:Fallback>
                <p:oleObj name="Equation" r:id="rId5" imgW="2984400" imgH="444240" progId="Equation.3">
                  <p:embed/>
                  <p:pic>
                    <p:nvPicPr>
                      <p:cNvPr id="522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42987"/>
                        <a:ext cx="5546725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33" name="Picture 9" descr="BIG_kernel_branc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73016"/>
            <a:ext cx="1355725" cy="13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4" name="Picture 10" descr="BIG_kernel_sk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3573016"/>
            <a:ext cx="1355725" cy="13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5" name="Picture 11" descr="BIG_kernel_ed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573016"/>
            <a:ext cx="1355725" cy="13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6" name="Picture 12" descr="BIG_kernel_roc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3573016"/>
            <a:ext cx="1355725" cy="13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7760632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4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5" name="2017-05-18-eccv10ppt (1)_Page_13.png" descr="2017-05-18-eccv10ppt (1)_Page_13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907983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54919936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0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1" name="2017-05-18-eccv10ppt (1)_Page_14.png" descr="2017-05-18-eccv10ppt (1)_Page_14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255524" y="781811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59659469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7" name="2017-05-18-eccv10ppt (1)_Page_15.png" descr="2017-05-18-eccv10ppt (1)_Page_15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781811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42509878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43" name="2017-05-18-eccv10ppt (1)_Page_16.png" descr="2017-05-18-eccv10ppt (1)_Page_16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781811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425395482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449" name="2017-05-18-eccv10ppt (1)_Page_17.png" descr="2017-05-18-eccv10ppt (1)_Page_17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556219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418428952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5" name="2017-05-18-eccv10ppt (1)_Page_18.png" descr="2017-05-18-eccv10ppt (1)_Page_18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49945" y="1081942"/>
            <a:ext cx="9044109" cy="551341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3792495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0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61" name="2017-05-18-eccv10ppt (1)_Page_19.png" descr="2017-05-18-eccv10ppt (1)_Page_19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-8823" y="781811"/>
            <a:ext cx="9039203" cy="55217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5027769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67" name="2017-05-18-eccv10ppt (1)_Page_20.png" descr="2017-05-18-eccv10ppt (1)_Page_20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781811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48216969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73" name="2017-05-18-eccv10ppt (1)_Page_21.png" descr="2017-05-18-eccv10ppt (1)_Page_21.png"/>
          <p:cNvPicPr>
            <a:picLocks noChangeAspect="1"/>
          </p:cNvPicPr>
          <p:nvPr/>
        </p:nvPicPr>
        <p:blipFill>
          <a:blip r:embed="rId2"/>
          <a:srcRect t="8222" b="8222"/>
          <a:stretch>
            <a:fillRect/>
          </a:stretch>
        </p:blipFill>
        <p:spPr>
          <a:xfrm>
            <a:off x="145796" y="781811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53966337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4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85" name="2017-05-18-eccv10ppt (1)_Page_22.png" descr="2017-05-18-eccv10ppt (1)_Page_22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781811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318418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7504" y="1159821"/>
            <a:ext cx="8940962" cy="55457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889" name="Rectangle 17"/>
          <p:cNvSpPr>
            <a:spLocks noChangeArrowheads="1"/>
          </p:cNvSpPr>
          <p:nvPr/>
        </p:nvSpPr>
        <p:spPr bwMode="auto">
          <a:xfrm>
            <a:off x="3048000" y="1295400"/>
            <a:ext cx="533400" cy="914400"/>
          </a:xfrm>
          <a:prstGeom prst="rect">
            <a:avLst/>
          </a:prstGeom>
          <a:solidFill>
            <a:srgbClr val="66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88" name="Freeform 16"/>
          <p:cNvSpPr>
            <a:spLocks/>
          </p:cNvSpPr>
          <p:nvPr/>
        </p:nvSpPr>
        <p:spPr bwMode="auto">
          <a:xfrm>
            <a:off x="1685925" y="1817688"/>
            <a:ext cx="1370013" cy="1001712"/>
          </a:xfrm>
          <a:custGeom>
            <a:avLst/>
            <a:gdLst>
              <a:gd name="T0" fmla="*/ 27 w 848"/>
              <a:gd name="T1" fmla="*/ 0 h 576"/>
              <a:gd name="T2" fmla="*/ 117 w 848"/>
              <a:gd name="T3" fmla="*/ 341 h 576"/>
              <a:gd name="T4" fmla="*/ 727 w 848"/>
              <a:gd name="T5" fmla="*/ 320 h 576"/>
              <a:gd name="T6" fmla="*/ 843 w 848"/>
              <a:gd name="T7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8" h="576">
                <a:moveTo>
                  <a:pt x="27" y="0"/>
                </a:moveTo>
                <a:cubicBezTo>
                  <a:pt x="27" y="0"/>
                  <a:pt x="0" y="288"/>
                  <a:pt x="117" y="341"/>
                </a:cubicBezTo>
                <a:cubicBezTo>
                  <a:pt x="234" y="394"/>
                  <a:pt x="606" y="281"/>
                  <a:pt x="727" y="320"/>
                </a:cubicBezTo>
                <a:cubicBezTo>
                  <a:pt x="848" y="359"/>
                  <a:pt x="819" y="523"/>
                  <a:pt x="843" y="576"/>
                </a:cubicBezTo>
              </a:path>
            </a:pathLst>
          </a:custGeom>
          <a:noFill/>
          <a:ln w="38100" cmpd="sng">
            <a:solidFill>
              <a:srgbClr val="66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887" name="Oval 15"/>
          <p:cNvSpPr>
            <a:spLocks noChangeArrowheads="1"/>
          </p:cNvSpPr>
          <p:nvPr/>
        </p:nvSpPr>
        <p:spPr bwMode="auto">
          <a:xfrm>
            <a:off x="1631950" y="1676400"/>
            <a:ext cx="228600" cy="228600"/>
          </a:xfrm>
          <a:prstGeom prst="ellipse">
            <a:avLst/>
          </a:prstGeom>
          <a:solidFill>
            <a:srgbClr val="66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152400"/>
            <a:ext cx="8402638" cy="12192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Brute-force Implementation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667000"/>
            <a:ext cx="8415338" cy="4038600"/>
          </a:xfrm>
        </p:spPr>
        <p:txBody>
          <a:bodyPr/>
          <a:lstStyle/>
          <a:p>
            <a:pPr marL="639763" indent="-639763">
              <a:buFontTx/>
              <a:buNone/>
            </a:pPr>
            <a:r>
              <a:rPr lang="en-US" altLang="zh-CN">
                <a:ea typeface="宋体" charset="-122"/>
              </a:rPr>
              <a:t>For each pixel </a:t>
            </a:r>
            <a:r>
              <a:rPr lang="en-US" altLang="zh-CN" b="1">
                <a:latin typeface="Times New Roman" pitchFamily="18" charset="0"/>
                <a:ea typeface="宋体" charset="-122"/>
              </a:rPr>
              <a:t>p</a:t>
            </a:r>
            <a:endParaRPr lang="en-US" altLang="zh-CN">
              <a:latin typeface="Times New Roman" pitchFamily="18" charset="0"/>
              <a:ea typeface="宋体" charset="-122"/>
            </a:endParaRPr>
          </a:p>
          <a:p>
            <a:pPr marL="993775" lvl="1" indent="-536575">
              <a:buFont typeface="Arial" charset="0"/>
              <a:buNone/>
            </a:pPr>
            <a:r>
              <a:rPr lang="en-US" altLang="zh-CN">
                <a:ea typeface="宋体" charset="-122"/>
              </a:rPr>
              <a:t>For each pixel </a:t>
            </a:r>
            <a:r>
              <a:rPr lang="en-US" altLang="zh-CN" b="1">
                <a:latin typeface="Times New Roman" pitchFamily="18" charset="0"/>
                <a:ea typeface="宋体" charset="-122"/>
              </a:rPr>
              <a:t>q</a:t>
            </a:r>
          </a:p>
          <a:p>
            <a:pPr marL="1347788" lvl="2" indent="-433388">
              <a:buFontTx/>
              <a:buNone/>
            </a:pPr>
            <a:r>
              <a:rPr lang="en-US" altLang="zh-CN">
                <a:ea typeface="宋体" charset="-122"/>
              </a:rPr>
              <a:t>Compute </a:t>
            </a:r>
          </a:p>
          <a:p>
            <a:pPr marL="639763" indent="-639763">
              <a:buFontTx/>
              <a:buNone/>
            </a:pPr>
            <a:endParaRPr lang="en-US" altLang="zh-CN" sz="1200">
              <a:ea typeface="宋体" charset="-122"/>
            </a:endParaRPr>
          </a:p>
          <a:p>
            <a:pPr marL="639763" indent="-639763">
              <a:buFontTx/>
              <a:buNone/>
            </a:pPr>
            <a:r>
              <a:rPr lang="en-US" altLang="zh-CN" sz="2700">
                <a:ea typeface="宋体" charset="-122"/>
              </a:rPr>
              <a:t>8 megapixel photo:</a:t>
            </a:r>
            <a:r>
              <a:rPr lang="en-US" altLang="zh-CN" sz="2700">
                <a:ea typeface="宋体" charset="-122"/>
                <a:sym typeface="Wingdings" pitchFamily="2" charset="2"/>
              </a:rPr>
              <a:t> 64,000,000,000,000</a:t>
            </a:r>
            <a:r>
              <a:rPr lang="en-US" altLang="zh-CN" sz="2700" baseline="30000">
                <a:ea typeface="宋体" charset="-122"/>
                <a:sym typeface="Wingdings" pitchFamily="2" charset="2"/>
              </a:rPr>
              <a:t> </a:t>
            </a:r>
            <a:r>
              <a:rPr lang="en-US" altLang="zh-CN" sz="2700">
                <a:ea typeface="宋体" charset="-122"/>
                <a:sym typeface="Wingdings" pitchFamily="2" charset="2"/>
              </a:rPr>
              <a:t>iterations!</a:t>
            </a:r>
            <a:endParaRPr lang="en-US" altLang="zh-CN" sz="2700">
              <a:ea typeface="宋体" charset="-122"/>
            </a:endParaRPr>
          </a:p>
          <a:p>
            <a:pPr marL="993775" lvl="1" indent="-536575">
              <a:buFontTx/>
              <a:buNone/>
            </a:pPr>
            <a:endParaRPr lang="en-US" altLang="zh-CN" sz="2200">
              <a:ea typeface="宋体" charset="-122"/>
            </a:endParaRPr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2081213" y="5638800"/>
            <a:ext cx="46751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charset="-122"/>
              </a:rPr>
              <a:t>V E R Y   S L O W !</a:t>
            </a:r>
            <a:br>
              <a:rPr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charset="-122"/>
              </a:rPr>
            </a:br>
            <a:endParaRPr lang="en-US" altLang="zh-CN" sz="700" b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  <a:ea typeface="宋体" charset="-122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ea typeface="宋体" charset="-122"/>
              </a:rPr>
              <a:t>More than 10 minutes per image</a:t>
            </a:r>
          </a:p>
        </p:txBody>
      </p:sp>
      <p:graphicFrame>
        <p:nvGraphicFramePr>
          <p:cNvPr id="79884" name="Object 12"/>
          <p:cNvGraphicFramePr>
            <a:graphicFrameLocks noChangeAspect="1"/>
          </p:cNvGraphicFramePr>
          <p:nvPr/>
        </p:nvGraphicFramePr>
        <p:xfrm>
          <a:off x="609600" y="1159821"/>
          <a:ext cx="78486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5" imgW="2997000" imgH="444240" progId="Equation.3">
                  <p:embed/>
                </p:oleObj>
              </mc:Choice>
              <mc:Fallback>
                <p:oleObj name="Equation" r:id="rId5" imgW="2997000" imgH="444240" progId="Equation.3">
                  <p:embed/>
                  <p:pic>
                    <p:nvPicPr>
                      <p:cNvPr id="798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59821"/>
                        <a:ext cx="784860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6" name="Object 14"/>
          <p:cNvGraphicFramePr>
            <a:graphicFrameLocks noChangeAspect="1"/>
          </p:cNvGraphicFramePr>
          <p:nvPr/>
        </p:nvGraphicFramePr>
        <p:xfrm>
          <a:off x="2514600" y="4000500"/>
          <a:ext cx="36115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7" imgW="1904760" imgH="241200" progId="Equation.3">
                  <p:embed/>
                </p:oleObj>
              </mc:Choice>
              <mc:Fallback>
                <p:oleObj name="Equation" r:id="rId7" imgW="1904760" imgH="241200" progId="Equation.3">
                  <p:embed/>
                  <p:pic>
                    <p:nvPicPr>
                      <p:cNvPr id="798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000500"/>
                        <a:ext cx="361156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90" name="Freeform 18"/>
          <p:cNvSpPr>
            <a:spLocks/>
          </p:cNvSpPr>
          <p:nvPr/>
        </p:nvSpPr>
        <p:spPr bwMode="auto">
          <a:xfrm>
            <a:off x="3319463" y="2039938"/>
            <a:ext cx="1133475" cy="1662112"/>
          </a:xfrm>
          <a:custGeom>
            <a:avLst/>
            <a:gdLst>
              <a:gd name="T0" fmla="*/ 0 w 714"/>
              <a:gd name="T1" fmla="*/ 59 h 1047"/>
              <a:gd name="T2" fmla="*/ 442 w 714"/>
              <a:gd name="T3" fmla="*/ 138 h 1047"/>
              <a:gd name="T4" fmla="*/ 657 w 714"/>
              <a:gd name="T5" fmla="*/ 832 h 1047"/>
              <a:gd name="T6" fmla="*/ 19 w 714"/>
              <a:gd name="T7" fmla="*/ 1047 h 1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4" h="1047">
                <a:moveTo>
                  <a:pt x="0" y="59"/>
                </a:moveTo>
                <a:cubicBezTo>
                  <a:pt x="74" y="72"/>
                  <a:pt x="234" y="0"/>
                  <a:pt x="442" y="138"/>
                </a:cubicBezTo>
                <a:cubicBezTo>
                  <a:pt x="650" y="276"/>
                  <a:pt x="714" y="686"/>
                  <a:pt x="657" y="832"/>
                </a:cubicBezTo>
                <a:cubicBezTo>
                  <a:pt x="587" y="983"/>
                  <a:pt x="152" y="1002"/>
                  <a:pt x="19" y="1047"/>
                </a:cubicBezTo>
              </a:path>
            </a:pathLst>
          </a:custGeom>
          <a:noFill/>
          <a:ln w="38100" cmpd="sng">
            <a:solidFill>
              <a:srgbClr val="66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38218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0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1" name="2017-05-18-eccv10ppt (1)_Page_23.png" descr="2017-05-18-eccv10ppt (1)_Page_23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781811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23996011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7" name="2017-05-18-eccv10ppt (1)_Page_24.png" descr="2017-05-18-eccv10ppt (1)_Page_24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907983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6741507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03" name="2017-05-18-eccv10ppt (1)_Page_25.png" descr="2017-05-18-eccv10ppt (1)_Page_25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611083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49553742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509" name="2017-05-18-eccv10ppt (1)_Page_27.png" descr="2017-05-18-eccv10ppt (1)_Page_27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907983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83878977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15" name="2017-05-18-eccv10ppt (1)_Page_28.png" descr="2017-05-18-eccv10ppt (1)_Page_28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781811"/>
            <a:ext cx="8784000" cy="53658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58356768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0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21" name="2017-05-18-eccv10ppt (1)_Page_29.png" descr="2017-05-18-eccv10ppt (1)_Page_29.png"/>
          <p:cNvPicPr>
            <a:picLocks noChangeAspect="1"/>
          </p:cNvPicPr>
          <p:nvPr/>
        </p:nvPicPr>
        <p:blipFill>
          <a:blip r:embed="rId2"/>
          <a:srcRect t="8416" b="8416"/>
          <a:stretch>
            <a:fillRect/>
          </a:stretch>
        </p:blipFill>
        <p:spPr>
          <a:xfrm>
            <a:off x="180000" y="660400"/>
            <a:ext cx="8784000" cy="53658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809888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27" name="2017-05-18-eccv10ppt (1)_Page_30.png" descr="2017-05-18-eccv10ppt (1)_Page_30.png"/>
          <p:cNvPicPr>
            <a:picLocks noChangeAspect="1"/>
          </p:cNvPicPr>
          <p:nvPr/>
        </p:nvPicPr>
        <p:blipFill>
          <a:blip r:embed="rId2"/>
          <a:srcRect t="8209" b="8209"/>
          <a:stretch>
            <a:fillRect/>
          </a:stretch>
        </p:blipFill>
        <p:spPr>
          <a:xfrm>
            <a:off x="180000" y="1112987"/>
            <a:ext cx="8784000" cy="53658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29137814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图像基本操作(V)"/>
          <p:cNvSpPr txBox="1">
            <a:spLocks noGrp="1"/>
          </p:cNvSpPr>
          <p:nvPr>
            <p:ph type="title"/>
          </p:nvPr>
        </p:nvSpPr>
        <p:spPr>
          <a:xfrm>
            <a:off x="685800" y="3355847"/>
            <a:ext cx="8077200" cy="1673352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b="0" dirty="0" err="1">
                <a:latin typeface="华文仿宋"/>
                <a:ea typeface="华文仿宋"/>
                <a:cs typeface="华文仿宋"/>
                <a:sym typeface="华文仿宋"/>
              </a:rPr>
              <a:t>图像基本操作</a:t>
            </a:r>
            <a:r>
              <a:rPr dirty="0"/>
              <a:t>(V</a:t>
            </a:r>
            <a:r>
              <a:rPr lang="en-US" altLang="zh-CN" dirty="0"/>
              <a:t>I</a:t>
            </a:r>
            <a:r>
              <a:rPr dirty="0"/>
              <a:t>) </a:t>
            </a:r>
            <a:br>
              <a:rPr dirty="0"/>
            </a:br>
            <a:endParaRPr dirty="0"/>
          </a:p>
        </p:txBody>
      </p:sp>
      <p:sp>
        <p:nvSpPr>
          <p:cNvPr id="467" name="Mingli Song…"/>
          <p:cNvSpPr txBox="1"/>
          <p:nvPr/>
        </p:nvSpPr>
        <p:spPr>
          <a:xfrm>
            <a:off x="539551" y="5229199"/>
            <a:ext cx="8077201" cy="1499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Mingli Song</a:t>
            </a:r>
            <a:endParaRPr sz="200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College of Computer Science, Zhejiang University</a:t>
            </a:r>
            <a:endParaRPr sz="200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brooksong@zju.edu.cn</a:t>
            </a:r>
            <a:endParaRPr sz="200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http://</a:t>
            </a:r>
            <a:r>
              <a:rPr lang="en-US" altLang="zh-CN" dirty="0"/>
              <a:t>person</a:t>
            </a:r>
            <a:r>
              <a:rPr dirty="0"/>
              <a:t>.zju.edu.cn/msong/</a:t>
            </a:r>
          </a:p>
        </p:txBody>
      </p:sp>
      <p:pic>
        <p:nvPicPr>
          <p:cNvPr id="468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476672"/>
            <a:ext cx="1030614" cy="10939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185522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060849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altLang="zh-CN" sz="6600" dirty="0">
                <a:latin typeface="Times New Roman" pitchFamily="18" charset="0"/>
                <a:cs typeface="Times New Roman" pitchFamily="18" charset="0"/>
              </a:rPr>
              <a:t>Sparse Norm Filtering</a:t>
            </a:r>
            <a:endParaRPr lang="zh-CN" alt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5103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857250"/>
          </a:xfrm>
        </p:spPr>
        <p:txBody>
          <a:bodyPr>
            <a:noAutofit/>
          </a:bodyPr>
          <a:lstStyle/>
          <a:p>
            <a:pPr algn="ctr"/>
            <a:r>
              <a:rPr lang="en-US" altLang="zh-CN" sz="5400" dirty="0">
                <a:latin typeface="Times New Roman" pitchFamily="18" charset="0"/>
                <a:cs typeface="Times New Roman" pitchFamily="18" charset="0"/>
              </a:rPr>
              <a:t>Core Algorithm</a:t>
            </a:r>
            <a:endParaRPr lang="zh-CN" altLang="en-US" sz="5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82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Bilateral filtering</a:t>
            </a:r>
            <a:endParaRPr lang="zh-CN" alt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38362"/>
            <a:ext cx="6912768" cy="2301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544522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3888" y="530120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Gaussian smoothing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53012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Bilateral filtering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21980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Introducing the Sparse Norm Filter (SNF)</a:t>
            </a:r>
            <a:endParaRPr lang="zh-CN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1"/>
                <a:ext cx="8229600" cy="3675855"/>
              </a:xfrm>
            </p:spPr>
            <p:txBody>
              <a:bodyPr>
                <a:normAutofit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The simplest way to smooth an image is to minimize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 norm: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altLang="zh-CN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altLang="zh-CN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400050">
                  <a:buFont typeface="Arial" pitchFamily="34" charset="0"/>
                  <a:buChar char="•"/>
                </a:pPr>
                <a:endParaRPr lang="en-US" altLang="zh-CN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400050">
                  <a:buFont typeface="Arial" pitchFamily="34" charset="0"/>
                  <a:buChar char="•"/>
                </a:pP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In order to let the filter be edge-preserving, we propose to change the norm into a sparser norm, and generalize into: </a:t>
                </a:r>
              </a:p>
              <a:p>
                <a:pPr marL="0" lvl="1" indent="-400050">
                  <a:buFont typeface="Arial" pitchFamily="34" charset="0"/>
                  <a:buChar char="•"/>
                </a:pPr>
                <a:endParaRPr lang="en-US" altLang="zh-CN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400050">
                  <a:buFont typeface="Arial" pitchFamily="34" charset="0"/>
                  <a:buChar char="•"/>
                </a:pPr>
                <a:endParaRPr lang="en-US" altLang="zh-CN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400050">
                  <a:buFont typeface="Arial" pitchFamily="34" charset="0"/>
                  <a:buChar char="•"/>
                </a:pPr>
                <a:endParaRPr lang="en-US" altLang="zh-CN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400050">
                  <a:buFont typeface="Arial" pitchFamily="34" charset="0"/>
                  <a:buChar char="•"/>
                </a:pP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It is simple yet versatile.</a:t>
                </a:r>
              </a:p>
              <a:p>
                <a:pPr marL="0" indent="-400050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75855"/>
              </a:xfrm>
              <a:blipFill rotWithShape="0">
                <a:blip r:embed="rId3"/>
                <a:stretch>
                  <a:fillRect l="-741" t="-995" r="-1185" b="-1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12590" y="2540595"/>
                <a:ext cx="2220160" cy="800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𝑛𝑒𝑤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𝑛𝑒𝑤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90" y="1683345"/>
                <a:ext cx="2220160" cy="8007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199458" y="2783320"/>
            <a:ext cx="29009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2" indent="-342900"/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  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Averaging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12590" y="4152173"/>
                <a:ext cx="3284232" cy="800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𝑛𝑒𝑤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𝑛𝑒𝑤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altLang="zh-CN">
                          <a:latin typeface="Cambria Math"/>
                        </a:rPr>
                        <m:t>, </m:t>
                      </m:r>
                      <m:r>
                        <a:rPr lang="en-US" altLang="zh-CN" i="1">
                          <a:latin typeface="Cambria Math"/>
                        </a:rPr>
                        <m:t>0&lt;</m:t>
                      </m:r>
                      <m:r>
                        <a:rPr lang="en-US" altLang="zh-CN" i="1">
                          <a:latin typeface="Cambria Math"/>
                        </a:rPr>
                        <m:t>𝑝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≤2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90" y="4152173"/>
                <a:ext cx="3284232" cy="800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99458" y="4301379"/>
            <a:ext cx="29009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2" indent="-342900"/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  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Sparse Norm Filter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990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857250"/>
          </a:xfrm>
        </p:spPr>
        <p:txBody>
          <a:bodyPr>
            <a:noAutofit/>
          </a:bodyPr>
          <a:lstStyle/>
          <a:p>
            <a:pPr algn="ctr"/>
            <a:r>
              <a:rPr lang="en-US" altLang="zh-CN" sz="5400" dirty="0">
                <a:latin typeface="Times New Roman" pitchFamily="18" charset="0"/>
                <a:cs typeface="Times New Roman" pitchFamily="18" charset="0"/>
              </a:rPr>
              <a:t>Applications</a:t>
            </a:r>
            <a:endParaRPr lang="zh-CN" altLang="en-US" sz="5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Application 1: Halo free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1"/>
                <a:ext cx="8229600" cy="360384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Current filters</a:t>
                </a:r>
              </a:p>
              <a:p>
                <a:pPr lvl="1"/>
                <a:endParaRPr lang="en-US" altLang="zh-CN" sz="900" dirty="0"/>
              </a:p>
              <a:p>
                <a:pPr lvl="1"/>
                <a:r>
                  <a:rPr lang="en-US" altLang="zh-CN" sz="2000" dirty="0"/>
                  <a:t>Weighted averaging filtering algorithms produce halos</a:t>
                </a:r>
              </a:p>
              <a:p>
                <a:pPr lvl="1"/>
                <a:r>
                  <a:rPr lang="en-US" altLang="zh-CN" sz="2000" dirty="0"/>
                  <a:t>Optimization based filtering algorithms are slow and sometimes produce unwanted results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The reason we can produce halo free results is that we can approximate the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energy.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603847"/>
              </a:xfrm>
              <a:blipFill rotWithShape="0">
                <a:blip r:embed="rId2"/>
                <a:stretch>
                  <a:fillRect l="-963" t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75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71" y="1268760"/>
            <a:ext cx="2632024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734295" y="523676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Original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88284" y="5229201"/>
                <a:ext cx="26358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Bilateral filter result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=16,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=0.4</m:t>
                    </m:r>
                  </m:oMath>
                </a14:m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283" y="4371950"/>
                <a:ext cx="2635875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2083" t="-4717" r="-23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C:\Users\Barrie WANG\Desktop\SparseNormFiltering\CollectedResults\HaloTest\halo_test_bf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85" y="1268760"/>
            <a:ext cx="263587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3089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71" y="1268760"/>
            <a:ext cx="2632024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734295" y="523676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Original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49877" y="5229201"/>
                <a:ext cx="25202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Guided filter result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r</m:t>
                    </m:r>
                    <m:r>
                      <a:rPr lang="en-US" altLang="zh-CN" i="1">
                        <a:latin typeface="Cambria Math"/>
                      </a:rPr>
                      <m:t>=16, </m:t>
                    </m:r>
                    <m:r>
                      <a:rPr lang="en-US" altLang="zh-CN" i="1">
                        <a:latin typeface="Cambria Math"/>
                      </a:rPr>
                      <m:t>𝜖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0.4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76" y="4371950"/>
                <a:ext cx="2520279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2179" t="-4717" r="-2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Barrie WANG\Desktop\SparseNormFiltering\CollectedResults\HaloTest\halo_test_gif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02" y="1268760"/>
            <a:ext cx="263587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7000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71" y="1268760"/>
            <a:ext cx="2632024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734295" y="523676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Original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38816" y="5236766"/>
                <a:ext cx="1742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Our result using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𝑝</m:t>
                    </m:r>
                    <m:r>
                      <a:rPr lang="en-US" altLang="zh-CN" i="1" dirty="0">
                        <a:latin typeface="Cambria Math"/>
                      </a:rPr>
                      <m:t>=1.2, </m:t>
                    </m:r>
                    <m:r>
                      <a:rPr lang="en-US" altLang="zh-CN" i="1" dirty="0">
                        <a:latin typeface="Cambria Math"/>
                      </a:rPr>
                      <m:t>𝑟</m:t>
                    </m:r>
                    <m:r>
                      <a:rPr lang="en-US" altLang="zh-CN" i="1" dirty="0">
                        <a:latin typeface="Cambria Math"/>
                      </a:rPr>
                      <m:t>=16</m:t>
                    </m:r>
                  </m:oMath>
                </a14:m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15" y="4379515"/>
                <a:ext cx="1742403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2797" t="-4717" r="-1399"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Barrie WANG\Desktop\SparseNormFiltering\CollectedResults\HaloTest\B_h_1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1268760"/>
            <a:ext cx="263587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9951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71" y="1268760"/>
            <a:ext cx="2632024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734295" y="523676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Original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1257" y="5236766"/>
                <a:ext cx="1857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Our result using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𝑝</m:t>
                    </m:r>
                    <m:r>
                      <a:rPr lang="en-US" altLang="zh-CN" i="1" dirty="0">
                        <a:latin typeface="Cambria Math"/>
                      </a:rPr>
                      <m:t>=0.05, </m:t>
                    </m:r>
                    <m:r>
                      <a:rPr lang="en-US" altLang="zh-CN" i="1" dirty="0">
                        <a:latin typeface="Cambria Math"/>
                      </a:rPr>
                      <m:t>𝑟</m:t>
                    </m:r>
                    <m:r>
                      <a:rPr lang="en-US" altLang="zh-CN" i="1" dirty="0">
                        <a:latin typeface="Cambria Math"/>
                      </a:rPr>
                      <m:t>=16</m:t>
                    </m:r>
                  </m:oMath>
                </a14:m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56" y="4379515"/>
                <a:ext cx="1857521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2951" t="-4717"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Barrie WANG\Desktop\SparseNormFiltering\CollectedResults\HaloTest\B_h_0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1268760"/>
            <a:ext cx="263587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5165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Application 2: Outlier tolerant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SNF is a general class of filtering which includes median filter as a special case (the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/>
                  <a:t> norm filter).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436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246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1115932"/>
            <a:ext cx="6486487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3064157" y="5435932"/>
            <a:ext cx="30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24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15932"/>
            <a:ext cx="6486486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771800" y="5435932"/>
                <a:ext cx="345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 filter (the median filter)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578682"/>
                <a:ext cx="345638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12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图像基本操作(V)"/>
          <p:cNvSpPr txBox="1">
            <a:spLocks noGrp="1"/>
          </p:cNvSpPr>
          <p:nvPr>
            <p:ph type="title"/>
          </p:nvPr>
        </p:nvSpPr>
        <p:spPr>
          <a:xfrm>
            <a:off x="685800" y="3355847"/>
            <a:ext cx="8077200" cy="1673352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b="0">
                <a:latin typeface="华文仿宋"/>
                <a:ea typeface="华文仿宋"/>
                <a:cs typeface="华文仿宋"/>
                <a:sym typeface="华文仿宋"/>
              </a:rPr>
              <a:t>图像基本操作</a:t>
            </a:r>
            <a:r>
              <a:t>(V) </a:t>
            </a:r>
            <a:br/>
            <a:endParaRPr/>
          </a:p>
        </p:txBody>
      </p:sp>
      <p:sp>
        <p:nvSpPr>
          <p:cNvPr id="349" name="Mingli Song…"/>
          <p:cNvSpPr txBox="1"/>
          <p:nvPr/>
        </p:nvSpPr>
        <p:spPr>
          <a:xfrm>
            <a:off x="539551" y="5038699"/>
            <a:ext cx="8077201" cy="1499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>
              <a:defRPr>
                <a:solidFill>
                  <a:srgbClr val="FFFFFF"/>
                </a:solidFill>
              </a:defRPr>
            </a:pPr>
            <a:r>
              <a:t>Mingli Song</a:t>
            </a:r>
            <a:endParaRPr sz="2000"/>
          </a:p>
          <a:p>
            <a:pPr>
              <a:defRPr>
                <a:solidFill>
                  <a:srgbClr val="FFFFFF"/>
                </a:solidFill>
              </a:defRPr>
            </a:pPr>
            <a:r>
              <a:t>College of Computer Science, Zhejiang University</a:t>
            </a:r>
            <a:endParaRPr sz="2000"/>
          </a:p>
          <a:p>
            <a:pPr>
              <a:defRPr>
                <a:solidFill>
                  <a:srgbClr val="FFFFFF"/>
                </a:solidFill>
              </a:defRPr>
            </a:pPr>
            <a:r>
              <a:t>brooksong@zju.edu.cn</a:t>
            </a:r>
            <a:endParaRPr sz="2000"/>
          </a:p>
          <a:p>
            <a:pPr>
              <a:defRPr>
                <a:solidFill>
                  <a:srgbClr val="FFFFFF"/>
                </a:solidFill>
              </a:defRPr>
            </a:pPr>
            <a:r>
              <a:t>http://person.zju.edu.cn/msong/</a:t>
            </a:r>
          </a:p>
        </p:txBody>
      </p:sp>
    </p:spTree>
    <p:extLst>
      <p:ext uri="{BB962C8B-B14F-4D97-AF65-F5344CB8AC3E}">
        <p14:creationId xmlns:p14="http://schemas.microsoft.com/office/powerpoint/2010/main" val="259878743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15932"/>
            <a:ext cx="6486486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064157" y="5435932"/>
                <a:ext cx="3021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0.1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 filter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6" y="4578682"/>
                <a:ext cx="3021453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943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15932"/>
            <a:ext cx="6486486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3064157" y="5435932"/>
            <a:ext cx="30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Before/After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59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Application 3: HDR Compression 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319017"/>
          </a:xfrm>
        </p:spPr>
        <p:txBody>
          <a:bodyPr/>
          <a:lstStyle/>
          <a:p>
            <a:r>
              <a:rPr lang="en-US" altLang="zh-CN" sz="2400" dirty="0"/>
              <a:t>Because the diffusion in SNF is non-local, it is less likely to be trapped as in gradient descent based algorithms.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845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65" y="1268760"/>
            <a:ext cx="603428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1268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284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287719" y="5291916"/>
            <a:ext cx="226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Original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0479" y="5291916"/>
            <a:ext cx="11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Zoom-in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385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65" y="1268760"/>
            <a:ext cx="603428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1268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284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053156" y="5291916"/>
            <a:ext cx="273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Durand 02’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0479" y="5291916"/>
            <a:ext cx="11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Zoom-in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03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65" y="1268760"/>
            <a:ext cx="603428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1268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284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207159" y="5291916"/>
            <a:ext cx="242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Drago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03’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0479" y="5291916"/>
            <a:ext cx="11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Zoom-in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29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65" y="1268760"/>
            <a:ext cx="603428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1268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284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125163" y="527257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Fattal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02’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0479" y="5291916"/>
            <a:ext cx="11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Zoom-in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744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65" y="1268760"/>
            <a:ext cx="603428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1268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284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989700" y="5291916"/>
            <a:ext cx="286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Pattanaik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00’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0479" y="5291916"/>
            <a:ext cx="11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Zoom-in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177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65" y="1268760"/>
            <a:ext cx="603428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1268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284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099146" y="5291916"/>
            <a:ext cx="264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Mantiuk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06’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0479" y="5291916"/>
            <a:ext cx="11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Zoom-in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85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65" y="1268761"/>
            <a:ext cx="6034285" cy="395999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1268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284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004859" y="5291916"/>
            <a:ext cx="283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Reinhard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05’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0479" y="5291916"/>
            <a:ext cx="11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Zoom-in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5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2" y="202581"/>
            <a:ext cx="8785316" cy="61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507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924" y="1268760"/>
            <a:ext cx="603428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1268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284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418594" y="5291916"/>
            <a:ext cx="2225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</a:t>
            </a:r>
            <a:r>
              <a:rPr lang="en-US" dirty="0" err="1"/>
              <a:t>Farbman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08’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p=0.2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0479" y="5291916"/>
            <a:ext cx="11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Zoom-in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68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924" y="1268760"/>
            <a:ext cx="603428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1268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284760"/>
            <a:ext cx="1944000" cy="1944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492038" y="5291917"/>
            <a:ext cx="20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SNF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p=0.2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0479" y="5291916"/>
            <a:ext cx="11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Zoom-in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21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Application 4: Non-blind </a:t>
            </a:r>
            <a:r>
              <a:rPr lang="en-US" altLang="zh-CN" sz="4000" dirty="0" err="1"/>
              <a:t>Deconvolution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32857"/>
            <a:ext cx="8229600" cy="3319017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573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arrie WANG\Desktop\SparseNormFiltering\CollectedResults\Deconv\IMG_9102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6676558" cy="450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45483" y="5579948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Input blurry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 descr="C:\Users\Barrie WANG\Desktop\SparseNormFiltering\CollectedResults\Deconv\IMG_9102_ker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7" y="4112576"/>
            <a:ext cx="1440160" cy="144016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300960" y="5579948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Estimated kernel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18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1" y="1052736"/>
            <a:ext cx="6676557" cy="450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45483" y="5579948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Tikhonov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regularization.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 descr="C:\Users\Barrie WANG\Desktop\SparseNormFiltering\CollectedResults\Deconv\IMG_9102_ker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7" y="4112576"/>
            <a:ext cx="1440160" cy="144016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300960" y="5579948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Estimated kernel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770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1" y="1052736"/>
            <a:ext cx="6676557" cy="450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5483" y="5579948"/>
                <a:ext cx="56886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Result by sparse norm </a:t>
                </a:r>
                <a:r>
                  <a:rPr lang="en-US" altLang="zh-CN" dirty="0" err="1">
                    <a:latin typeface="Times New Roman" pitchFamily="18" charset="0"/>
                    <a:cs typeface="Times New Roman" pitchFamily="18" charset="0"/>
                  </a:rPr>
                  <a:t>deconvolution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=0.5, 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𝑟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=5</m:t>
                    </m:r>
                  </m:oMath>
                </a14:m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83" y="4722698"/>
                <a:ext cx="5688632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 descr="C:\Users\Barrie WANG\Desktop\SparseNormFiltering\CollectedResults\Deconv\IMG_9102_ker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7" y="4112576"/>
            <a:ext cx="1440160" cy="144016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300960" y="5579948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Estimated kernel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915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Application 5: Joint filtering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We can take another guidance image to provide guidance weight for filtering.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23585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Barrie WANG\Desktop\SparseNormFiltering\CollectedResults\Colorization\exp1\cave-noflash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62" y="1268759"/>
            <a:ext cx="4140000" cy="41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1" name="Picture 3" descr="C:\Users\Barrie WANG\Desktop\SparseNormFiltering\CollectedResults\Colorization\exp1\cave-flash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91" y="1268759"/>
            <a:ext cx="4140000" cy="41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411762" y="540875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Noisy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4491" y="540875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Flash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188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862" y="1268759"/>
            <a:ext cx="4140000" cy="41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4591" y="1268759"/>
            <a:ext cx="4140000" cy="41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263689" y="5408759"/>
            <a:ext cx="20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Joint filtered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4491" y="540875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Recolored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5110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Application 6: Segmentation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We can utilize joint filtering to accelerate normalized cut for image segmentation.</a:t>
            </a:r>
          </a:p>
          <a:p>
            <a:pPr lvl="1"/>
            <a:r>
              <a:rPr lang="en-US" altLang="zh-CN" sz="2000" dirty="0"/>
              <a:t>Replace matrix multiplication with efficient joint filtering in the </a:t>
            </a:r>
            <a:r>
              <a:rPr lang="en-US" altLang="zh-CN" sz="2000" dirty="0" err="1"/>
              <a:t>eigensolver</a:t>
            </a:r>
            <a:endParaRPr lang="en-US" altLang="zh-CN" sz="20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89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273890"/>
            <a:ext cx="8784000" cy="58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0025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159" y="2987660"/>
            <a:ext cx="15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Input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24717" y="5320068"/>
                <a:ext cx="5094566" cy="48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Segments using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=0.3, 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𝑟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16</m:t>
                        </m:r>
                      </m:den>
                    </m:f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  <a:cs typeface="Times New Roman" pitchFamily="18" charset="0"/>
                      </a:rPr>
                      <m:t>of</m:t>
                    </m:r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  <a:cs typeface="Times New Roman" pitchFamily="18" charset="0"/>
                      </a:rPr>
                      <m:t>the</m:t>
                    </m:r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  <a:cs typeface="Times New Roman" pitchFamily="18" charset="0"/>
                      </a:rPr>
                      <m:t>image</m:t>
                    </m:r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  <a:cs typeface="Times New Roman" pitchFamily="18" charset="0"/>
                      </a:rPr>
                      <m:t>height</m:t>
                    </m:r>
                  </m:oMath>
                </a14:m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17" y="4462817"/>
                <a:ext cx="5094566" cy="485197"/>
              </a:xfrm>
              <a:prstGeom prst="rect">
                <a:avLst/>
              </a:prstGeom>
              <a:blipFill rotWithShape="0">
                <a:blip r:embed="rId2"/>
                <a:stretch>
                  <a:fillRect l="-957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5" y="1124744"/>
            <a:ext cx="1800000" cy="18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24744"/>
            <a:ext cx="1800000" cy="18000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2537674" y="2986147"/>
            <a:ext cx="15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Our result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47" y="3714146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80" y="3714146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80" y="3714146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480" y="3714146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4" y="3717032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7850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We can extend the technique to normalized cut related algorithms.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0872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Application 7: Colorization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5768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Barrie WANG\Desktop\SparseNormFiltering\CollectedResults\Colorization\exp2\exampl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71" y="1052736"/>
            <a:ext cx="540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16099" y="537321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Input gray scale image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86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4271" y="1052736"/>
            <a:ext cx="540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16099" y="537321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Input color strokes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244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4271" y="1052736"/>
            <a:ext cx="540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16099" y="537321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after 1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iter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395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4271" y="1052736"/>
            <a:ext cx="540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16099" y="537321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after 3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iter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40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4271" y="1052736"/>
            <a:ext cx="540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16099" y="537321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after 5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iter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032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4271" y="1052736"/>
            <a:ext cx="540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43891" y="5354802"/>
                <a:ext cx="6840760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Final result by SNF using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=0.1,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𝑟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4</m:t>
                        </m:r>
                      </m:den>
                    </m:f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  <a:cs typeface="Times New Roman" pitchFamily="18" charset="0"/>
                      </a:rPr>
                      <m:t>of</m:t>
                    </m:r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  <a:cs typeface="Times New Roman" pitchFamily="18" charset="0"/>
                      </a:rPr>
                      <m:t>the</m:t>
                    </m:r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  <a:cs typeface="Times New Roman" pitchFamily="18" charset="0"/>
                      </a:rPr>
                      <m:t>image</m:t>
                    </m:r>
                    <m:r>
                      <a:rPr lang="en-US" altLang="zh-CN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  <a:cs typeface="Times New Roman" pitchFamily="18" charset="0"/>
                      </a:rPr>
                      <m:t>height</m:t>
                    </m:r>
                  </m:oMath>
                </a14:m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891" y="4497552"/>
                <a:ext cx="6840760" cy="483466"/>
              </a:xfrm>
              <a:prstGeom prst="rect">
                <a:avLst/>
              </a:prstGeom>
              <a:blipFill rotWithShape="1"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26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4271" y="1052736"/>
            <a:ext cx="540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16099" y="537321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Result by Levin 04’ [21]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7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96353"/>
            <a:ext cx="8784000" cy="60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74609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Application 8: Seamless editing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Finally we extend the acceleration technique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norm filtering.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6663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79266"/>
            <a:ext cx="2164392" cy="144016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4" y="1279426"/>
            <a:ext cx="6211606" cy="41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/>
          <p:cNvSpPr txBox="1"/>
          <p:nvPr/>
        </p:nvSpPr>
        <p:spPr>
          <a:xfrm>
            <a:off x="469620" y="541942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99219" y="5419426"/>
            <a:ext cx="337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03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1279426"/>
            <a:ext cx="6211605" cy="4140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4099219" y="5419426"/>
            <a:ext cx="337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by drag-and-drop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077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1279427"/>
            <a:ext cx="6211605" cy="413999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4099219" y="5419426"/>
            <a:ext cx="337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after 1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930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1279427"/>
            <a:ext cx="6211605" cy="413999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4099219" y="5419426"/>
            <a:ext cx="337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after 3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955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1279427"/>
            <a:ext cx="6211605" cy="413999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4099219" y="5419426"/>
            <a:ext cx="337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after 5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282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1279427"/>
            <a:ext cx="6211605" cy="413999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4099219" y="5419426"/>
            <a:ext cx="337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after 7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525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1279427"/>
            <a:ext cx="6211605" cy="413999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4099219" y="5419426"/>
            <a:ext cx="337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result by SNF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9134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5" y="1279427"/>
            <a:ext cx="6211605" cy="413999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74050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857250"/>
          </a:xfrm>
        </p:spPr>
        <p:txBody>
          <a:bodyPr>
            <a:noAutofit/>
          </a:bodyPr>
          <a:lstStyle/>
          <a:p>
            <a:pPr algn="ctr"/>
            <a:r>
              <a:rPr lang="en-US" altLang="zh-CN" sz="5400" dirty="0">
                <a:latin typeface="Times New Roman" pitchFamily="18" charset="0"/>
                <a:cs typeface="Times New Roman" pitchFamily="18" charset="0"/>
              </a:rPr>
              <a:t>Thank you!</a:t>
            </a:r>
            <a:endParaRPr lang="zh-CN" altLang="en-US" sz="5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416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4|3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3.1|2.4|3.8"/>
</p:tagLst>
</file>

<file path=ppt/theme/theme1.xml><?xml version="1.0" encoding="utf-8"?>
<a:theme xmlns:a="http://schemas.openxmlformats.org/drawingml/2006/main" name="模块">
  <a:themeElements>
    <a:clrScheme name="模块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0000FF"/>
      </a:hlink>
      <a:folHlink>
        <a:srgbClr val="FF00FF"/>
      </a:folHlink>
    </a:clrScheme>
    <a:fontScheme name="模块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80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80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模块">
  <a:themeElements>
    <a:clrScheme name="模块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0000FF"/>
      </a:hlink>
      <a:folHlink>
        <a:srgbClr val="FF00FF"/>
      </a:folHlink>
    </a:clrScheme>
    <a:fontScheme name="模块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80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80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1955</Words>
  <Application>Microsoft Office PowerPoint</Application>
  <PresentationFormat>全屏显示(4:3)</PresentationFormat>
  <Paragraphs>451</Paragraphs>
  <Slides>153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153</vt:i4>
      </vt:variant>
    </vt:vector>
  </HeadingPairs>
  <TitlesOfParts>
    <vt:vector size="172" baseType="lpstr">
      <vt:lpstr>Gill Sans</vt:lpstr>
      <vt:lpstr>Gill Sans Light</vt:lpstr>
      <vt:lpstr>华文仿宋</vt:lpstr>
      <vt:lpstr>楷体</vt:lpstr>
      <vt:lpstr>宋体</vt:lpstr>
      <vt:lpstr>Arial</vt:lpstr>
      <vt:lpstr>Arial Black</vt:lpstr>
      <vt:lpstr>Calibri</vt:lpstr>
      <vt:lpstr>Cambria Math</vt:lpstr>
      <vt:lpstr>Corbel</vt:lpstr>
      <vt:lpstr>Helvetica</vt:lpstr>
      <vt:lpstr>Times</vt:lpstr>
      <vt:lpstr>Times New Roman</vt:lpstr>
      <vt:lpstr>Trebuchet MS</vt:lpstr>
      <vt:lpstr>Wingdings</vt:lpstr>
      <vt:lpstr>Wingdings 2</vt:lpstr>
      <vt:lpstr>模块</vt:lpstr>
      <vt:lpstr>Equation</vt:lpstr>
      <vt:lpstr>公式</vt:lpstr>
      <vt:lpstr>The halo nightmare</vt:lpstr>
      <vt:lpstr>Bilateral filtering to the rescue</vt:lpstr>
      <vt:lpstr>Hard to Compute</vt:lpstr>
      <vt:lpstr>Brute-force Implementation</vt:lpstr>
      <vt:lpstr>PowerPoint 演示文稿</vt:lpstr>
      <vt:lpstr>图像基本操作(V)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图像基本操作(V)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图像基本操作(VI)  </vt:lpstr>
      <vt:lpstr>Sparse Norm Filtering</vt:lpstr>
      <vt:lpstr>Core Algorithm</vt:lpstr>
      <vt:lpstr>Introducing the Sparse Norm Filter (SNF)</vt:lpstr>
      <vt:lpstr>Applications</vt:lpstr>
      <vt:lpstr>Application 1: Halo free filtering</vt:lpstr>
      <vt:lpstr>PowerPoint 演示文稿</vt:lpstr>
      <vt:lpstr>PowerPoint 演示文稿</vt:lpstr>
      <vt:lpstr>PowerPoint 演示文稿</vt:lpstr>
      <vt:lpstr>PowerPoint 演示文稿</vt:lpstr>
      <vt:lpstr>Application 2: Outlier tolerant filtering</vt:lpstr>
      <vt:lpstr>PowerPoint 演示文稿</vt:lpstr>
      <vt:lpstr>PowerPoint 演示文稿</vt:lpstr>
      <vt:lpstr>PowerPoint 演示文稿</vt:lpstr>
      <vt:lpstr>PowerPoint 演示文稿</vt:lpstr>
      <vt:lpstr>Application 3: HDR Compression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Application 4: Non-blind Deconvolution</vt:lpstr>
      <vt:lpstr>PowerPoint 演示文稿</vt:lpstr>
      <vt:lpstr>PowerPoint 演示文稿</vt:lpstr>
      <vt:lpstr>PowerPoint 演示文稿</vt:lpstr>
      <vt:lpstr>Application 5: Joint filtering</vt:lpstr>
      <vt:lpstr>PowerPoint 演示文稿</vt:lpstr>
      <vt:lpstr>PowerPoint 演示文稿</vt:lpstr>
      <vt:lpstr>Application 6: Segmentation</vt:lpstr>
      <vt:lpstr>PowerPoint 演示文稿</vt:lpstr>
      <vt:lpstr>PowerPoint 演示文稿</vt:lpstr>
      <vt:lpstr>Application 7: Colorization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Application 8: Seamless editing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  <vt:lpstr>Assignment-6</vt:lpstr>
      <vt:lpstr>Basic Image Operation (VII) 图像基本操作(VII)  </vt:lpstr>
      <vt:lpstr>PowerPoint 演示文稿</vt:lpstr>
      <vt:lpstr>Joseph Fourier</vt:lpstr>
      <vt:lpstr>Fourier’s Work</vt:lpstr>
      <vt:lpstr>Background of Fourier Transform</vt:lpstr>
      <vt:lpstr>Expansion of a Function</vt:lpstr>
      <vt:lpstr>Fourier Series</vt:lpstr>
      <vt:lpstr>PowerPoint 演示文稿</vt:lpstr>
      <vt:lpstr>Examples</vt:lpstr>
      <vt:lpstr>Fourier Transform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Importance</vt:lpstr>
      <vt:lpstr>FT in Biometrics</vt:lpstr>
      <vt:lpstr>FT in CS</vt:lpstr>
      <vt:lpstr>Mathematical Background: Complex Numbers</vt:lpstr>
      <vt:lpstr>Mathematical Background: Complex Numbers (cont’d)</vt:lpstr>
      <vt:lpstr>Mathematical Background: Complex Numbers (cont’d)</vt:lpstr>
      <vt:lpstr>Mathematical Background: Complex Numbers (cont’d)</vt:lpstr>
      <vt:lpstr>Mathematical Background: Sine and Cosine Functions</vt:lpstr>
      <vt:lpstr>Mathematical Background: Sine and Cosine Functions</vt:lpstr>
      <vt:lpstr>Mathematical Background: Sine and Cosine Functions (cont’d)</vt:lpstr>
      <vt:lpstr>Mathematical Background: Sine and Cosine Functions (cont’d)</vt:lpstr>
      <vt:lpstr>Mathematical Background: Sine and Cosine Functions (cont’d)</vt:lpstr>
      <vt:lpstr>Image Transforms</vt:lpstr>
      <vt:lpstr>Transformation Kernels</vt:lpstr>
      <vt:lpstr>Continuous Fourier Transform (FT)</vt:lpstr>
      <vt:lpstr>Example: Removing undesirable frequencies</vt:lpstr>
      <vt:lpstr>How do frequencies show up in an image?</vt:lpstr>
      <vt:lpstr>Example of noise reduction using FT</vt:lpstr>
      <vt:lpstr>Frequency Filtering Steps</vt:lpstr>
      <vt:lpstr>Discrete Fourier Transform (DFT) (cont’d)</vt:lpstr>
      <vt:lpstr>Fast Fourier Transform（FFT）</vt:lpstr>
      <vt:lpstr>FFT Principle</vt:lpstr>
      <vt:lpstr>FFT Principle</vt:lpstr>
      <vt:lpstr>FFT Principle</vt:lpstr>
      <vt:lpstr>PowerPoint 演示文稿</vt:lpstr>
      <vt:lpstr>FFT in matlab</vt:lpstr>
      <vt:lpstr>FFT in matlab</vt:lpstr>
      <vt:lpstr>Extending FT in 2D</vt:lpstr>
      <vt:lpstr>Example: 2D rectangle function</vt:lpstr>
      <vt:lpstr>Extending DFT to 2D</vt:lpstr>
      <vt:lpstr>Visualizing DFT</vt:lpstr>
      <vt:lpstr>PowerPoint 演示文稿</vt:lpstr>
      <vt:lpstr>Magnitude and Phase of DFT</vt:lpstr>
      <vt:lpstr>Magnitude and Phase of DFT (cont’d)</vt:lpstr>
      <vt:lpstr>Magnitude and Phase of DFT (cont’d)</vt:lpstr>
      <vt:lpstr>FFT on image</vt:lpstr>
      <vt:lpstr>FFT on image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图像信息处理</dc:title>
  <dc:creator>brooksong</dc:creator>
  <cp:lastModifiedBy>brooksong</cp:lastModifiedBy>
  <cp:revision>29</cp:revision>
  <dcterms:modified xsi:type="dcterms:W3CDTF">2023-11-29T13:35:14Z</dcterms:modified>
</cp:coreProperties>
</file>